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7" r:id="rId70"/>
    <p:sldId id="326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2" r:id="rId96"/>
    <p:sldId id="353" r:id="rId97"/>
    <p:sldId id="354" r:id="rId9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7F02-8714-45EC-94D0-4950D6F4CCC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BCB9-FD9F-4447-8904-0CA29E55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7F02-8714-45EC-94D0-4950D6F4CCC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BCB9-FD9F-4447-8904-0CA29E55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7F02-8714-45EC-94D0-4950D6F4CCC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BCB9-FD9F-4447-8904-0CA29E55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7F02-8714-45EC-94D0-4950D6F4CCC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BCB9-FD9F-4447-8904-0CA29E55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7F02-8714-45EC-94D0-4950D6F4CCC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BCB9-FD9F-4447-8904-0CA29E55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7F02-8714-45EC-94D0-4950D6F4CCC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BCB9-FD9F-4447-8904-0CA29E55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7F02-8714-45EC-94D0-4950D6F4CCC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BCB9-FD9F-4447-8904-0CA29E55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7F02-8714-45EC-94D0-4950D6F4CCC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61BCB9-FD9F-4447-8904-0CA29E5572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7F02-8714-45EC-94D0-4950D6F4CCC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BCB9-FD9F-4447-8904-0CA29E55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7F02-8714-45EC-94D0-4950D6F4CCC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261BCB9-FD9F-4447-8904-0CA29E55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DB47F02-8714-45EC-94D0-4950D6F4CCC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BCB9-FD9F-4447-8904-0CA29E55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DB47F02-8714-45EC-94D0-4950D6F4CCC9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61BCB9-FD9F-4447-8904-0CA29E55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Sleeping Freshmen Never Lie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1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What word best fits the following definition?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character who the readers know a lot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9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Round Character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4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What word best fits the following definition?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character who changes in the story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76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Dynamic Character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3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What word best fits the following definition?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character who the reader knows very little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6629400" cy="48006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Flat Character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88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What word best fits the following definition?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character who makes little to no change in the story.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9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1"/>
            <a:ext cx="6629400" cy="44196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Static Character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What are the possible themes for Sleeping Freshmen Never Lie (there are 2)?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5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a.  Bullying has consequences</a:t>
            </a:r>
            <a:br>
              <a:rPr lang="en-US" dirty="0" smtClean="0"/>
            </a:br>
            <a:r>
              <a:rPr lang="en-US" dirty="0" smtClean="0"/>
              <a:t>b. Change is natural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6629400" cy="4800600"/>
          </a:xfrm>
        </p:spPr>
        <p:txBody>
          <a:bodyPr/>
          <a:lstStyle/>
          <a:p>
            <a:r>
              <a:rPr lang="en-US" dirty="0" smtClean="0"/>
              <a:t>What word fits the following definition?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reference to another literary work or historical event.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What word best fits the following definition?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narrator whose credibility has been compromised because they have bias, lied, or are selfish.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Unreliable Narrator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1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6629400" cy="480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literary device is being used in the following passage?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“’Yeah, this place is like the </a:t>
            </a:r>
            <a:r>
              <a:rPr lang="en-US" dirty="0" err="1" smtClean="0"/>
              <a:t>tesseract</a:t>
            </a:r>
            <a:r>
              <a:rPr lang="en-US" dirty="0" smtClean="0"/>
              <a:t>,’ I said.  Three pairs of eyes stared at me.  ‘You know.  A </a:t>
            </a:r>
            <a:r>
              <a:rPr lang="en-US" dirty="0" err="1" smtClean="0"/>
              <a:t>tesseract</a:t>
            </a:r>
            <a:r>
              <a:rPr lang="en-US" dirty="0" smtClean="0"/>
              <a:t>.  From A Wrinkle in Time.’”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79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7527"/>
            <a:ext cx="6629400" cy="4412673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600" dirty="0" smtClean="0"/>
              <a:t>Allusion</a:t>
            </a:r>
            <a:r>
              <a:rPr lang="en-US" dirty="0" smtClean="0"/>
              <a:t>/ Simile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What symbolizes Scott’s new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6629400" cy="4645763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Sean: Scott’s baby brother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What literary device is used in the following passage?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“I could feel myself droop like a cheap basketball that was left out on the lawn all winter.”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8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Simile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0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What literary device is used in the following passage?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“Looking at the engine was like looking at a page of Spanish.”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9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6629400" cy="48006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Simile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6629400" cy="4800600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Allusion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4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What literary device is used in the following passage?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 Bam.  Thump.  Pause.  BAM! Pause.  </a:t>
            </a:r>
            <a:r>
              <a:rPr lang="en-US" dirty="0" err="1" smtClean="0"/>
              <a:t>Thumpa</a:t>
            </a:r>
            <a:r>
              <a:rPr lang="en-US" dirty="0" smtClean="0"/>
              <a:t> WHUMP!”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0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Answer: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Onomatopoeia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1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What literary device is used in the following passage?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“Mom suddenly realized that we didn’t live in a house—we lived in a baby –mauling machine.”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6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1"/>
            <a:ext cx="6629400" cy="44958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600" dirty="0" smtClean="0"/>
              <a:t>Metaphor</a:t>
            </a:r>
            <a:r>
              <a:rPr lang="en-US" dirty="0" smtClean="0"/>
              <a:t>/ Hyperbole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What literary device is used when the readers learn that Patrick is moving to Texas?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0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Situational Irony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32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What literary device is used when the readers learn that Bobby can’t really read?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Situational Irony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0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What literary device is used in the following passage?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“I nearly died when I got home and realized I didn’t have the article.”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1"/>
            <a:ext cx="6629400" cy="48768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Hyperbole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What word best fits the following definition?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 extreme exaggeration to make a point.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3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What literary device is used in the following passage?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“He was a skinny guy with the kind of acne that looks like it’s taken up permanent residence on his face.”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7200" dirty="0" smtClean="0"/>
              <a:t>Personification</a:t>
            </a:r>
            <a:r>
              <a:rPr lang="en-US" dirty="0" smtClean="0"/>
              <a:t>/ Imagery/ characterization/ simile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6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What literary device is used in the following passage?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 My arms are going to fall off.  Yesterday, I sawed a forest of wood for stage crew.”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6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Hyperbole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3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What literary device is used in the following passage?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 You know exactly what I’m talking about, Romeo.”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1"/>
            <a:ext cx="6629400" cy="44958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Allusion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2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6629400" cy="4800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literary device is used in the following passage?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“I raised my arm, and noticed with interest how the dust particles danced in a golden light beam coming through the window.”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4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600" dirty="0" smtClean="0"/>
              <a:t>Imagery</a:t>
            </a:r>
            <a:r>
              <a:rPr lang="en-US" dirty="0" smtClean="0"/>
              <a:t>/Personification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11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literary device is used in the following passage?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 But we had rehearsal all morning.  Given what happened to Lincoln in a theater, you’d think we’d get a break.”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2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Allusion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Hyperbole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49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6629400" cy="4800600"/>
          </a:xfrm>
        </p:spPr>
        <p:txBody>
          <a:bodyPr/>
          <a:lstStyle/>
          <a:p>
            <a:r>
              <a:rPr lang="en-US" dirty="0" smtClean="0"/>
              <a:t>What literary device is used when Mouth doesn’t talk much and pays Scott back for the lunch money Scott lent him?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1"/>
            <a:ext cx="6629400" cy="48768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Foreshadowing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551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literary device is used in the following passage?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 But he knew as well as I did that if I threw a party for all my friends, we could fit in a phone booth and still have room for pony rides and a moon bounce.”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263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1"/>
            <a:ext cx="6629400" cy="44958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Hyperbole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7573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What literary device is used when Scott visits Mouth in the hospital after he tries to commit suicide and Mouth tells Scott to cheer up?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778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Situational Irony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767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What literary device is used when Scott says, “I must have carried a grand total of about 87,000 tons of lumber”?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926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1"/>
            <a:ext cx="6629400" cy="44196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Hyperbole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414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What literary device is used when Kelly winks at Scott throughout the 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624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Foreshadowing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11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1"/>
            <a:ext cx="6629400" cy="4343400"/>
          </a:xfrm>
        </p:spPr>
        <p:txBody>
          <a:bodyPr/>
          <a:lstStyle/>
          <a:p>
            <a:r>
              <a:rPr lang="en-US" dirty="0" smtClean="0"/>
              <a:t>What word best fits the following definition?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Something  to represent something more meaningful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4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What two literary devices are used when Scott’s mom says, “I’m as big as a house”?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651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1"/>
            <a:ext cx="6629400" cy="44958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Simile</a:t>
            </a:r>
            <a:br>
              <a:rPr lang="en-US" dirty="0" smtClean="0"/>
            </a:br>
            <a:r>
              <a:rPr lang="en-US" dirty="0" smtClean="0"/>
              <a:t>Hyperbole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42381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Which ONE of the following best describes Scott?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Dynamic</a:t>
            </a:r>
            <a:br>
              <a:rPr lang="en-US" dirty="0" smtClean="0"/>
            </a:br>
            <a:r>
              <a:rPr lang="en-US" dirty="0" smtClean="0"/>
              <a:t>Flat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420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6629400" cy="48006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Dynamic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870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Which ONE of the following best describes Lee?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Flat</a:t>
            </a:r>
            <a:br>
              <a:rPr lang="en-US" dirty="0" smtClean="0"/>
            </a:br>
            <a:r>
              <a:rPr lang="en-US" dirty="0" smtClean="0"/>
              <a:t>Foil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944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Foil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375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Which ONE of the following best describes Kyle?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Round</a:t>
            </a:r>
            <a:br>
              <a:rPr lang="en-US" dirty="0" smtClean="0"/>
            </a:br>
            <a:r>
              <a:rPr lang="en-US" dirty="0" smtClean="0"/>
              <a:t>Dynamic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5340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Dynamic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9615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6629400" cy="4800600"/>
          </a:xfrm>
        </p:spPr>
        <p:txBody>
          <a:bodyPr/>
          <a:lstStyle/>
          <a:p>
            <a:r>
              <a:rPr lang="en-US" dirty="0" smtClean="0"/>
              <a:t>Which ONE of the following best describes Mouth?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Dynamic </a:t>
            </a:r>
            <a:br>
              <a:rPr lang="en-US" dirty="0" smtClean="0"/>
            </a:br>
            <a:r>
              <a:rPr lang="en-US" dirty="0" smtClean="0"/>
              <a:t>Static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250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1"/>
            <a:ext cx="6629400" cy="4419600"/>
          </a:xfrm>
        </p:spPr>
        <p:txBody>
          <a:bodyPr/>
          <a:lstStyle/>
          <a:p>
            <a:r>
              <a:rPr lang="en-US" dirty="0" smtClean="0"/>
              <a:t>Answer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Static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4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Symbolism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1"/>
            <a:ext cx="6629400" cy="4495800"/>
          </a:xfrm>
        </p:spPr>
        <p:txBody>
          <a:bodyPr/>
          <a:lstStyle/>
          <a:p>
            <a:r>
              <a:rPr lang="en-US" dirty="0" smtClean="0"/>
              <a:t>Which ONE of the following best describes Scott?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Round</a:t>
            </a:r>
            <a:br>
              <a:rPr lang="en-US" dirty="0" smtClean="0"/>
            </a:br>
            <a:r>
              <a:rPr lang="en-US" dirty="0" smtClean="0"/>
              <a:t>Static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0514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Round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4005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What purpose does Scott’s survival guide serve for Scott?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3754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6629400" cy="48006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Helps him cope/ helps him procrastinate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6460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1"/>
            <a:ext cx="6629400" cy="4495800"/>
          </a:xfrm>
        </p:spPr>
        <p:txBody>
          <a:bodyPr/>
          <a:lstStyle/>
          <a:p>
            <a:r>
              <a:rPr lang="en-US" dirty="0" smtClean="0"/>
              <a:t>What keeps Scott from admitting that Lee and Wesley are his friends?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636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he stereotypes them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54158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Why is Scott an unreliable narrator?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8349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 lies to himself throughout the novel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006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1"/>
            <a:ext cx="6629400" cy="441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literary devices are used in the following passage?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“ Which I guess was like asking General Custer for combat tips.”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2834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Simile</a:t>
            </a:r>
            <a:br>
              <a:rPr lang="en-US" dirty="0" smtClean="0"/>
            </a:br>
            <a:r>
              <a:rPr lang="en-US" dirty="0" smtClean="0"/>
              <a:t>Allusion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7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What word best fits the following definition?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character who puts another character’s traits into perspective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Why does Scott use humor frequently throughout the novel?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18382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Helps him cope, just like his survival guide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5327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1"/>
            <a:ext cx="6629400" cy="4876800"/>
          </a:xfrm>
        </p:spPr>
        <p:txBody>
          <a:bodyPr/>
          <a:lstStyle/>
          <a:p>
            <a:r>
              <a:rPr lang="en-US" dirty="0" smtClean="0"/>
              <a:t>Which ONE of the following best describes Wesley?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Dynamic </a:t>
            </a:r>
            <a:br>
              <a:rPr lang="en-US" dirty="0" smtClean="0"/>
            </a:br>
            <a:r>
              <a:rPr lang="en-US" dirty="0" smtClean="0"/>
              <a:t>Static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0649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Dynamic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8704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What is the significance of the title: Sleeping Freshmen Never Lie?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5167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1"/>
            <a:ext cx="6629400" cy="49530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It’s a play on words.  Scott is sleep deprived throughout the novel, and he is an unreliable narrator since he lies to himself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2565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type of conflict is seen when Scott debates intervening for Lee?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1573940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1"/>
            <a:ext cx="6629400" cy="48768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800" dirty="0" smtClean="0"/>
              <a:t>Man vs. Self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9520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1"/>
            <a:ext cx="6629400" cy="4876800"/>
          </a:xfrm>
        </p:spPr>
        <p:txBody>
          <a:bodyPr/>
          <a:lstStyle/>
          <a:p>
            <a:r>
              <a:rPr lang="en-US" dirty="0" smtClean="0"/>
              <a:t>What type of conflict is seen when Scott and Kyle fight in the locker room?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7669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1"/>
            <a:ext cx="6629400" cy="48768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Man vs. 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5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6629400" cy="4724400"/>
          </a:xfrm>
        </p:spPr>
        <p:txBody>
          <a:bodyPr/>
          <a:lstStyle/>
          <a:p>
            <a:r>
              <a:rPr lang="en-US" dirty="0" smtClean="0"/>
              <a:t>Answer: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Foil Character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5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6629400" cy="4800600"/>
          </a:xfrm>
        </p:spPr>
        <p:txBody>
          <a:bodyPr/>
          <a:lstStyle/>
          <a:p>
            <a:r>
              <a:rPr lang="en-US" dirty="0" smtClean="0"/>
              <a:t>What type of conflict is seen when Mouth is bullied by all the seniors on the bus?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1234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Man vs.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7142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1"/>
            <a:ext cx="6629400" cy="4876800"/>
          </a:xfrm>
        </p:spPr>
        <p:txBody>
          <a:bodyPr/>
          <a:lstStyle/>
          <a:p>
            <a:r>
              <a:rPr lang="en-US" dirty="0" smtClean="0"/>
              <a:t>Where does Mouth’s attempted suicide go on Freytag’s Pyramid?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2039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629400" cy="46482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Climax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6327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6629400" cy="4800600"/>
          </a:xfrm>
        </p:spPr>
        <p:txBody>
          <a:bodyPr/>
          <a:lstStyle/>
          <a:p>
            <a:r>
              <a:rPr lang="en-US" dirty="0" smtClean="0"/>
              <a:t>Where does Scott realizing that intervening is a good thing fall on Freytag’s Pyramid?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4109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1"/>
            <a:ext cx="6629400" cy="48768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Falling 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6659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1"/>
            <a:ext cx="6629400" cy="4572000"/>
          </a:xfrm>
        </p:spPr>
        <p:txBody>
          <a:bodyPr/>
          <a:lstStyle/>
          <a:p>
            <a:r>
              <a:rPr lang="en-US" dirty="0" smtClean="0"/>
              <a:t>Where does Scott and Kyle fighting in the locker room fall on Freytag’s Pyramid?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31983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6629400" cy="4800600"/>
          </a:xfrm>
        </p:spPr>
        <p:txBody>
          <a:bodyPr/>
          <a:lstStyle/>
          <a:p>
            <a:r>
              <a:rPr lang="en-US" dirty="0" smtClean="0"/>
              <a:t>Answer: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Rising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93604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342</TotalTime>
  <Words>655</Words>
  <Application>Microsoft Office PowerPoint</Application>
  <PresentationFormat>On-screen Show (4:3)</PresentationFormat>
  <Paragraphs>98</Paragraphs>
  <Slides>97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01" baseType="lpstr">
      <vt:lpstr>Arial</vt:lpstr>
      <vt:lpstr>Franklin Gothic Book</vt:lpstr>
      <vt:lpstr>Wingdings 2</vt:lpstr>
      <vt:lpstr>Technic</vt:lpstr>
      <vt:lpstr>Sleeping Freshmen Never Lie</vt:lpstr>
      <vt:lpstr>What word fits the following definition?  A reference to another literary work or historical event.</vt:lpstr>
      <vt:lpstr>Answer:   Allusion </vt:lpstr>
      <vt:lpstr>What word best fits the following definition?  An extreme exaggeration to make a point. </vt:lpstr>
      <vt:lpstr>Answer:  Hyperbole </vt:lpstr>
      <vt:lpstr>What word best fits the following definition?  Something  to represent something more meaningful</vt:lpstr>
      <vt:lpstr>Answer:   Symbolism </vt:lpstr>
      <vt:lpstr>What word best fits the following definition?  A character who puts another character’s traits into perspective </vt:lpstr>
      <vt:lpstr>Answer:   Foil Character </vt:lpstr>
      <vt:lpstr>What word best fits the following definition?  A character who the readers know a lot about</vt:lpstr>
      <vt:lpstr>Answer:  Round Character </vt:lpstr>
      <vt:lpstr>What word best fits the following definition?  A character who changes in the story </vt:lpstr>
      <vt:lpstr>Answer:   Dynamic Character </vt:lpstr>
      <vt:lpstr>What word best fits the following definition?  A character who the reader knows very little about</vt:lpstr>
      <vt:lpstr>Answer:  Flat Character</vt:lpstr>
      <vt:lpstr>What word best fits the following definition?  A character who makes little to no change in the story. </vt:lpstr>
      <vt:lpstr>Answer:  Static Character </vt:lpstr>
      <vt:lpstr>What are the possible themes for Sleeping Freshmen Never Lie (there are 2)?</vt:lpstr>
      <vt:lpstr>Answer:  a.  Bullying has consequences b. Change is natural</vt:lpstr>
      <vt:lpstr>What word best fits the following definition?  A narrator whose credibility has been compromised because they have bias, lied, or are selfish.</vt:lpstr>
      <vt:lpstr>Answer:  Unreliable Narrator </vt:lpstr>
      <vt:lpstr>What literary device is being used in the following passage?  “’Yeah, this place is like the tesseract,’ I said.  Three pairs of eyes stared at me.  ‘You know.  A tesseract.  From A Wrinkle in Time.’”</vt:lpstr>
      <vt:lpstr>Answer:  Allusion/ Simile  </vt:lpstr>
      <vt:lpstr>What symbolizes Scott’s new life?</vt:lpstr>
      <vt:lpstr>Answer:  Sean: Scott’s baby brother</vt:lpstr>
      <vt:lpstr>What literary device is used in the following passage?  “I could feel myself droop like a cheap basketball that was left out on the lawn all winter.”</vt:lpstr>
      <vt:lpstr>Answer:  Simile </vt:lpstr>
      <vt:lpstr>What literary device is used in the following passage?  “Looking at the engine was like looking at a page of Spanish.”</vt:lpstr>
      <vt:lpstr>Answer:  Simile</vt:lpstr>
      <vt:lpstr>What literary device is used in the following passage?  “ Bam.  Thump.  Pause.  BAM! Pause.  Thumpa WHUMP!”</vt:lpstr>
      <vt:lpstr>Answer:    Onomatopoeia </vt:lpstr>
      <vt:lpstr>What literary device is used in the following passage?  “Mom suddenly realized that we didn’t live in a house—we lived in a baby –mauling machine.”</vt:lpstr>
      <vt:lpstr>Answer:  Metaphor/ Hyperbole  </vt:lpstr>
      <vt:lpstr>What literary device is used when the readers learn that Patrick is moving to Texas?</vt:lpstr>
      <vt:lpstr>Answer:  Situational Irony </vt:lpstr>
      <vt:lpstr>What literary device is used when the readers learn that Bobby can’t really read?</vt:lpstr>
      <vt:lpstr>Answer:  Situational Irony </vt:lpstr>
      <vt:lpstr>What literary device is used in the following passage?  “I nearly died when I got home and realized I didn’t have the article.”</vt:lpstr>
      <vt:lpstr>Answer:  Hyperbole </vt:lpstr>
      <vt:lpstr>What literary device is used in the following passage?  “He was a skinny guy with the kind of acne that looks like it’s taken up permanent residence on his face.”</vt:lpstr>
      <vt:lpstr>Answer:  Personification/ Imagery/ characterization/ simile  </vt:lpstr>
      <vt:lpstr>What literary device is used in the following passage?  “ My arms are going to fall off.  Yesterday, I sawed a forest of wood for stage crew.”</vt:lpstr>
      <vt:lpstr>Answer:  Hyperbole </vt:lpstr>
      <vt:lpstr>What literary device is used in the following passage?  “ You know exactly what I’m talking about, Romeo.”</vt:lpstr>
      <vt:lpstr>Answer:  Allusion </vt:lpstr>
      <vt:lpstr>What literary device is used in the following passage?  “I raised my arm, and noticed with interest how the dust particles danced in a golden light beam coming through the window.” </vt:lpstr>
      <vt:lpstr>Answer:  Imagery/Personification  </vt:lpstr>
      <vt:lpstr>What literary device is used in the following passage?  “ But we had rehearsal all morning.  Given what happened to Lincoln in a theater, you’d think we’d get a break.”</vt:lpstr>
      <vt:lpstr>Answer:  Allusion </vt:lpstr>
      <vt:lpstr>What literary device is used when Mouth doesn’t talk much and pays Scott back for the lunch money Scott lent him?</vt:lpstr>
      <vt:lpstr>Answer:  Foreshadowing </vt:lpstr>
      <vt:lpstr>What literary device is used in the following passage?  “ But he knew as well as I did that if I threw a party for all my friends, we could fit in a phone booth and still have room for pony rides and a moon bounce.”</vt:lpstr>
      <vt:lpstr>Answer:  Hyperbole </vt:lpstr>
      <vt:lpstr>What literary device is used when Scott visits Mouth in the hospital after he tries to commit suicide and Mouth tells Scott to cheer up?</vt:lpstr>
      <vt:lpstr>Answer:  Situational Irony</vt:lpstr>
      <vt:lpstr>What literary device is used when Scott says, “I must have carried a grand total of about 87,000 tons of lumber”?</vt:lpstr>
      <vt:lpstr>Answer:  Hyperbole </vt:lpstr>
      <vt:lpstr>What literary device is used when Kelly winks at Scott throughout the day?</vt:lpstr>
      <vt:lpstr>Answer:  Foreshadowing </vt:lpstr>
      <vt:lpstr>What two literary devices are used when Scott’s mom says, “I’m as big as a house”?</vt:lpstr>
      <vt:lpstr>Answer:  Simile Hyperbole </vt:lpstr>
      <vt:lpstr>Which ONE of the following best describes Scott?  Dynamic Flat</vt:lpstr>
      <vt:lpstr>Answer:  Dynamic </vt:lpstr>
      <vt:lpstr>Which ONE of the following best describes Lee?  Flat Foil </vt:lpstr>
      <vt:lpstr>Answer:  Foil </vt:lpstr>
      <vt:lpstr>Which ONE of the following best describes Kyle?  Round Dynamic </vt:lpstr>
      <vt:lpstr>Answer:  Dynamic </vt:lpstr>
      <vt:lpstr>Which ONE of the following best describes Mouth?  Dynamic  Static </vt:lpstr>
      <vt:lpstr>Answer:  Static </vt:lpstr>
      <vt:lpstr>Which ONE of the following best describes Scott?  Round Static</vt:lpstr>
      <vt:lpstr>Answer:  Round </vt:lpstr>
      <vt:lpstr>What purpose does Scott’s survival guide serve for Scott?</vt:lpstr>
      <vt:lpstr>Answer:  Helps him cope/ helps him procrastinate</vt:lpstr>
      <vt:lpstr>What keeps Scott from admitting that Lee and Wesley are his friends?</vt:lpstr>
      <vt:lpstr>Answer:  How he stereotypes them </vt:lpstr>
      <vt:lpstr>Why is Scott an unreliable narrator?</vt:lpstr>
      <vt:lpstr>Answer:  He lies to himself throughout the novel </vt:lpstr>
      <vt:lpstr>What literary devices are used in the following passage?  “ Which I guess was like asking General Custer for combat tips.”  </vt:lpstr>
      <vt:lpstr>Answer:  Simile Allusion </vt:lpstr>
      <vt:lpstr>Why does Scott use humor frequently throughout the novel?</vt:lpstr>
      <vt:lpstr>Answer:  Helps him cope, just like his survival guide </vt:lpstr>
      <vt:lpstr>Which ONE of the following best describes Wesley?  Dynamic  Static </vt:lpstr>
      <vt:lpstr>Answer:  Dynamic </vt:lpstr>
      <vt:lpstr>What is the significance of the title: Sleeping Freshmen Never Lie? </vt:lpstr>
      <vt:lpstr>Answer:  It’s a play on words.  Scott is sleep deprived throughout the novel, and he is an unreliable narrator since he lies to himself</vt:lpstr>
      <vt:lpstr>What type of conflict is seen when Scott debates intervening for Lee? </vt:lpstr>
      <vt:lpstr>Answer:  Man vs. Self </vt:lpstr>
      <vt:lpstr>What type of conflict is seen when Scott and Kyle fight in the locker room?</vt:lpstr>
      <vt:lpstr>Answer:  Man vs. Man</vt:lpstr>
      <vt:lpstr>What type of conflict is seen when Mouth is bullied by all the seniors on the bus?</vt:lpstr>
      <vt:lpstr>Answer:  Man vs. Society</vt:lpstr>
      <vt:lpstr>Where does Mouth’s attempted suicide go on Freytag’s Pyramid?</vt:lpstr>
      <vt:lpstr>Answer:  Climax</vt:lpstr>
      <vt:lpstr>Where does Scott realizing that intervening is a good thing fall on Freytag’s Pyramid?</vt:lpstr>
      <vt:lpstr>Answer:  Falling Action </vt:lpstr>
      <vt:lpstr>Where does Scott and Kyle fighting in the locker room fall on Freytag’s Pyramid?</vt:lpstr>
      <vt:lpstr>Answer:   Rising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Sleeping Freshmen Never Lie</dc:title>
  <dc:creator>Devi</dc:creator>
  <cp:lastModifiedBy>Devi Pappas</cp:lastModifiedBy>
  <cp:revision>25</cp:revision>
  <dcterms:created xsi:type="dcterms:W3CDTF">2014-11-16T19:03:09Z</dcterms:created>
  <dcterms:modified xsi:type="dcterms:W3CDTF">2017-11-21T20:36:24Z</dcterms:modified>
</cp:coreProperties>
</file>