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ink/ink1.xml" ContentType="application/inkml+xml"/>
  <Override PartName="/ppt/ink/ink2.xml" ContentType="application/inkml+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1" r:id="rId2"/>
    <p:sldId id="272" r:id="rId3"/>
    <p:sldId id="275" r:id="rId4"/>
    <p:sldId id="277" r:id="rId5"/>
    <p:sldId id="285" r:id="rId6"/>
    <p:sldId id="278" r:id="rId7"/>
    <p:sldId id="280" r:id="rId8"/>
    <p:sldId id="282" r:id="rId9"/>
    <p:sldId id="283" r:id="rId10"/>
    <p:sldId id="284" r:id="rId11"/>
  </p:sldIdLst>
  <p:sldSz cx="7772400" cy="10058400"/>
  <p:notesSz cx="7023100" cy="93091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16" userDrawn="1">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4BD0FF"/>
    <a:srgbClr val="FFD757"/>
    <a:srgbClr val="87BADB"/>
    <a:srgbClr val="7ABCCE"/>
    <a:srgbClr val="82794A"/>
    <a:srgbClr val="33566E"/>
    <a:srgbClr val="960000"/>
    <a:srgbClr val="E2E3DF"/>
    <a:srgbClr val="CED3C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86355" autoAdjust="0"/>
  </p:normalViewPr>
  <p:slideViewPr>
    <p:cSldViewPr>
      <p:cViewPr>
        <p:scale>
          <a:sx n="100" d="100"/>
          <a:sy n="100" d="100"/>
        </p:scale>
        <p:origin x="-822" y="1116"/>
      </p:cViewPr>
      <p:guideLst>
        <p:guide orient="horz" pos="3216"/>
        <p:guide pos="24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8-02T17:19:03.83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5-17T01:37:00.20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7FA3983-FF8B-4FA5-9009-6C6170924439}" type="datetimeFigureOut">
              <a:rPr lang="en-US" smtClean="0"/>
              <a:pPr/>
              <a:t>11/3/2016</a:t>
            </a:fld>
            <a:endParaRPr lang="en-US"/>
          </a:p>
        </p:txBody>
      </p:sp>
      <p:sp>
        <p:nvSpPr>
          <p:cNvPr id="4" name="Slide Image Placeholder 3"/>
          <p:cNvSpPr>
            <a:spLocks noGrp="1" noRot="1" noChangeAspect="1"/>
          </p:cNvSpPr>
          <p:nvPr>
            <p:ph type="sldImg" idx="2"/>
          </p:nvPr>
        </p:nvSpPr>
        <p:spPr>
          <a:xfrm>
            <a:off x="2297113" y="1163638"/>
            <a:ext cx="242887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4715944-179D-46BF-84FA-96C636E1D331}" type="slidenum">
              <a:rPr lang="en-US" smtClean="0"/>
              <a:pPr/>
              <a:t>‹#›</a:t>
            </a:fld>
            <a:endParaRPr lang="en-US"/>
          </a:p>
        </p:txBody>
      </p:sp>
    </p:spTree>
    <p:extLst>
      <p:ext uri="{BB962C8B-B14F-4D97-AF65-F5344CB8AC3E}">
        <p14:creationId xmlns="" xmlns:p14="http://schemas.microsoft.com/office/powerpoint/2010/main" val="314115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79FCE-E495-4833-AF27-64A6F5A72A01}" type="slidenum">
              <a:rPr lang="en-US" smtClean="0"/>
              <a:pPr/>
              <a:t>1</a:t>
            </a:fld>
            <a:endParaRPr lang="en-US" dirty="0"/>
          </a:p>
        </p:txBody>
      </p:sp>
    </p:spTree>
    <p:extLst>
      <p:ext uri="{BB962C8B-B14F-4D97-AF65-F5344CB8AC3E}">
        <p14:creationId xmlns="" xmlns:p14="http://schemas.microsoft.com/office/powerpoint/2010/main" val="3243110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79FCE-E495-4833-AF27-64A6F5A72A01}" type="slidenum">
              <a:rPr lang="en-US" smtClean="0"/>
              <a:pPr/>
              <a:t>7</a:t>
            </a:fld>
            <a:endParaRPr lang="en-US" dirty="0"/>
          </a:p>
        </p:txBody>
      </p:sp>
    </p:spTree>
    <p:extLst>
      <p:ext uri="{BB962C8B-B14F-4D97-AF65-F5344CB8AC3E}">
        <p14:creationId xmlns="" xmlns:p14="http://schemas.microsoft.com/office/powerpoint/2010/main" val="3418363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479FCE-E495-4833-AF27-64A6F5A72A01}" type="slidenum">
              <a:rPr lang="en-US" smtClean="0"/>
              <a:pPr/>
              <a:t>8</a:t>
            </a:fld>
            <a:endParaRPr lang="en-US" dirty="0"/>
          </a:p>
        </p:txBody>
      </p:sp>
    </p:spTree>
    <p:extLst>
      <p:ext uri="{BB962C8B-B14F-4D97-AF65-F5344CB8AC3E}">
        <p14:creationId xmlns="" xmlns:p14="http://schemas.microsoft.com/office/powerpoint/2010/main" val="558836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479FCE-E495-4833-AF27-64A6F5A72A01}" type="slidenum">
              <a:rPr lang="en-US" smtClean="0"/>
              <a:pPr/>
              <a:t>9</a:t>
            </a:fld>
            <a:endParaRPr lang="en-US" dirty="0"/>
          </a:p>
        </p:txBody>
      </p:sp>
    </p:spTree>
    <p:extLst>
      <p:ext uri="{BB962C8B-B14F-4D97-AF65-F5344CB8AC3E}">
        <p14:creationId xmlns="" xmlns:p14="http://schemas.microsoft.com/office/powerpoint/2010/main" val="2727021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479FCE-E495-4833-AF27-64A6F5A72A01}" type="slidenum">
              <a:rPr lang="en-US" smtClean="0"/>
              <a:pPr/>
              <a:t>10</a:t>
            </a:fld>
            <a:endParaRPr lang="en-US" dirty="0"/>
          </a:p>
        </p:txBody>
      </p:sp>
    </p:spTree>
    <p:extLst>
      <p:ext uri="{BB962C8B-B14F-4D97-AF65-F5344CB8AC3E}">
        <p14:creationId xmlns="" xmlns:p14="http://schemas.microsoft.com/office/powerpoint/2010/main" val="272702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7"/>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2EB58F-CEC1-488E-861F-5393C041EEBB}"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EB58F-CEC1-488E-861F-5393C041EEBB}"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7"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EB58F-CEC1-488E-861F-5393C041EEBB}"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EB58F-CEC1-488E-861F-5393C041EEBB}"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2EB58F-CEC1-488E-861F-5393C041EEBB}"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2EB58F-CEC1-488E-861F-5393C041EEBB}"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2EB58F-CEC1-488E-861F-5393C041EEBB}" type="datetimeFigureOut">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2EB58F-CEC1-488E-861F-5393C041EEBB}" type="datetimeFigureOut">
              <a:rPr lang="en-US" smtClean="0"/>
              <a:pPr/>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EB58F-CEC1-488E-861F-5393C041EEBB}" type="datetimeFigureOut">
              <a:rPr lang="en-US" smtClean="0"/>
              <a:pPr/>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EB58F-CEC1-488E-861F-5393C041EEBB}"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EB58F-CEC1-488E-861F-5393C041EEBB}"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4FA05-072F-4A05-86A4-FA3CDFE724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3"/>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562EB58F-CEC1-488E-861F-5393C041EEBB}" type="datetimeFigureOut">
              <a:rPr lang="en-US" smtClean="0"/>
              <a:pPr/>
              <a:t>11/3/2016</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3DC4FA05-072F-4A05-86A4-FA3CDFE724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ustomXml" Target="../ink/ink2.xml"/><Relationship Id="rId7"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teacherspayteachers.com/Store/Danielle-Knight" TargetMode="Externa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hyperlink" Target="http://www.teacherspayteachers.com/Store/Danielle-Knigh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eacherspayteachers.com/Store/Danielle-Knigh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eacherspayteachers.com/Store/Danielle-Knigh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eacherspayteachers.com/Store/Danielle-Knigh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teacherspayteachers.com/Store/Danielle-Knigh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teacherspayteachers.com/Store/Danielle-Knigh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www.teacherspayteachers.com/Store/Danielle-Knigh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teacherspayteachers.com/Store/Danielle-Knight" TargetMode="Externa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ubtitle 2"/>
          <p:cNvSpPr txBox="1">
            <a:spLocks/>
          </p:cNvSpPr>
          <p:nvPr/>
        </p:nvSpPr>
        <p:spPr>
          <a:xfrm>
            <a:off x="45720" y="9296400"/>
            <a:ext cx="7680960" cy="68580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3175">
            <a:solidFill>
              <a:schemeClr val="tx1"/>
            </a:solidFill>
            <a:prstDash val="sysDash"/>
          </a:ln>
        </p:spPr>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sp>
        <p:nvSpPr>
          <p:cNvPr id="10" name="Rectangle 9"/>
          <p:cNvSpPr/>
          <p:nvPr/>
        </p:nvSpPr>
        <p:spPr>
          <a:xfrm>
            <a:off x="426720" y="9458980"/>
            <a:ext cx="7010400" cy="523220"/>
          </a:xfrm>
          <a:prstGeom prst="rect">
            <a:avLst/>
          </a:prstGeom>
        </p:spPr>
        <p:txBody>
          <a:bodyPr wrap="square" anchor="b">
            <a:spAutoFit/>
          </a:bodyPr>
          <a:lstStyle/>
          <a:p>
            <a:pPr algn="ctr"/>
            <a:r>
              <a:rPr lang="en-US" sz="2800" dirty="0" smtClean="0">
                <a:latin typeface="Showcard Gothic" pitchFamily="82" charset="0"/>
              </a:rPr>
              <a:t>Character List</a:t>
            </a:r>
            <a:endParaRPr lang="en-US" sz="2800" dirty="0">
              <a:latin typeface="Showcard Gothic" pitchFamily="82" charset="0"/>
            </a:endParaRPr>
          </a:p>
        </p:txBody>
      </p:sp>
      <p:graphicFrame>
        <p:nvGraphicFramePr>
          <p:cNvPr id="5" name="Table 4"/>
          <p:cNvGraphicFramePr>
            <a:graphicFrameLocks noGrp="1"/>
          </p:cNvGraphicFramePr>
          <p:nvPr/>
        </p:nvGraphicFramePr>
        <p:xfrm>
          <a:off x="838200" y="762000"/>
          <a:ext cx="6172200" cy="8381996"/>
        </p:xfrm>
        <a:graphic>
          <a:graphicData uri="http://schemas.openxmlformats.org/drawingml/2006/table">
            <a:tbl>
              <a:tblPr firstRow="1" bandRow="1">
                <a:tableStyleId>{5940675A-B579-460E-94D1-54222C63F5DA}</a:tableStyleId>
              </a:tblPr>
              <a:tblGrid>
                <a:gridCol w="1543050"/>
                <a:gridCol w="1543050"/>
                <a:gridCol w="1543050"/>
                <a:gridCol w="1543050"/>
              </a:tblGrid>
              <a:tr h="731058">
                <a:tc>
                  <a:txBody>
                    <a:bodyPr/>
                    <a:lstStyle/>
                    <a:p>
                      <a:pPr algn="ctr"/>
                      <a:r>
                        <a:rPr lang="en-US" b="1" dirty="0" smtClean="0"/>
                        <a:t>Character</a:t>
                      </a:r>
                      <a:endParaRPr lang="en-US" b="1" dirty="0">
                        <a:solidFill>
                          <a:schemeClr val="tx1"/>
                        </a:solidFill>
                      </a:endParaRPr>
                    </a:p>
                  </a:txBody>
                  <a:tcPr>
                    <a:solidFill>
                      <a:schemeClr val="bg2"/>
                    </a:solidFill>
                  </a:tcPr>
                </a:tc>
                <a:tc>
                  <a:txBody>
                    <a:bodyPr/>
                    <a:lstStyle/>
                    <a:p>
                      <a:pPr algn="ctr"/>
                      <a:r>
                        <a:rPr lang="en-US" b="1" dirty="0" smtClean="0"/>
                        <a:t>Relationship to Scott</a:t>
                      </a:r>
                      <a:endParaRPr lang="en-US" b="1" dirty="0">
                        <a:solidFill>
                          <a:schemeClr val="tx1"/>
                        </a:solidFill>
                      </a:endParaRPr>
                    </a:p>
                  </a:txBody>
                  <a:tcPr>
                    <a:solidFill>
                      <a:schemeClr val="bg2"/>
                    </a:solidFill>
                  </a:tcPr>
                </a:tc>
                <a:tc>
                  <a:txBody>
                    <a:bodyPr/>
                    <a:lstStyle/>
                    <a:p>
                      <a:pPr algn="ctr"/>
                      <a:r>
                        <a:rPr lang="en-US" b="1" dirty="0" smtClean="0"/>
                        <a:t>Descriptions</a:t>
                      </a:r>
                      <a:endParaRPr lang="en-US" b="1" dirty="0">
                        <a:solidFill>
                          <a:schemeClr val="tx1"/>
                        </a:solidFill>
                      </a:endParaRPr>
                    </a:p>
                  </a:txBody>
                  <a:tcPr>
                    <a:solidFill>
                      <a:schemeClr val="bg2"/>
                    </a:solidFill>
                  </a:tcPr>
                </a:tc>
                <a:tc>
                  <a:txBody>
                    <a:bodyPr/>
                    <a:lstStyle/>
                    <a:p>
                      <a:pPr algn="ctr"/>
                      <a:r>
                        <a:rPr lang="en-US" b="1" dirty="0" smtClean="0"/>
                        <a:t>Type of Character</a:t>
                      </a:r>
                      <a:endParaRPr lang="en-US" b="1" dirty="0">
                        <a:solidFill>
                          <a:schemeClr val="tx1"/>
                        </a:solidFill>
                      </a:endParaRPr>
                    </a:p>
                  </a:txBody>
                  <a:tcPr>
                    <a:solidFill>
                      <a:schemeClr val="bg2"/>
                    </a:solidFill>
                  </a:tcPr>
                </a:tc>
              </a:tr>
              <a:tr h="629080">
                <a:tc>
                  <a:txBody>
                    <a:bodyPr/>
                    <a:lstStyle/>
                    <a:p>
                      <a:r>
                        <a:rPr lang="en-US" dirty="0" smtClean="0"/>
                        <a:t>Scott</a:t>
                      </a:r>
                      <a:endParaRPr lang="en-US" dirty="0"/>
                    </a:p>
                  </a:txBody>
                  <a:tcPr/>
                </a:tc>
                <a:tc>
                  <a:txBody>
                    <a:bodyPr/>
                    <a:lstStyle/>
                    <a:p>
                      <a:r>
                        <a:rPr lang="en-US" dirty="0" smtClean="0"/>
                        <a:t>Narrator</a:t>
                      </a:r>
                      <a:endParaRPr lang="en-US" dirty="0"/>
                    </a:p>
                  </a:txBody>
                  <a:tcPr/>
                </a:tc>
                <a:tc>
                  <a:txBody>
                    <a:bodyPr/>
                    <a:lstStyle/>
                    <a:p>
                      <a:endParaRPr lang="en-US"/>
                    </a:p>
                  </a:txBody>
                  <a:tcPr/>
                </a:tc>
                <a:tc>
                  <a:txBody>
                    <a:bodyPr/>
                    <a:lstStyle/>
                    <a:p>
                      <a:endParaRPr lang="en-US"/>
                    </a:p>
                  </a:txBody>
                  <a:tcPr/>
                </a:tc>
              </a:tr>
              <a:tr h="629080">
                <a:tc>
                  <a:txBody>
                    <a:bodyPr/>
                    <a:lstStyle/>
                    <a:p>
                      <a:r>
                        <a:rPr lang="en-US" dirty="0" smtClean="0"/>
                        <a:t>Bobby</a:t>
                      </a:r>
                      <a:endParaRPr lang="en-US" dirty="0"/>
                    </a:p>
                  </a:txBody>
                  <a:tcPr>
                    <a:solidFill>
                      <a:schemeClr val="bg2"/>
                    </a:solidFill>
                  </a:tcPr>
                </a:tc>
                <a:tc>
                  <a:txBody>
                    <a:bodyPr/>
                    <a:lstStyle/>
                    <a:p>
                      <a:endParaRPr lang="en-US"/>
                    </a:p>
                  </a:txBody>
                  <a:tcPr>
                    <a:solidFill>
                      <a:schemeClr val="bg2"/>
                    </a:solidFill>
                  </a:tcPr>
                </a:tc>
                <a:tc>
                  <a:txBody>
                    <a:bodyPr/>
                    <a:lstStyle/>
                    <a:p>
                      <a:endParaRPr lang="en-US"/>
                    </a:p>
                  </a:txBody>
                  <a:tcPr>
                    <a:solidFill>
                      <a:schemeClr val="bg2"/>
                    </a:solidFill>
                  </a:tcPr>
                </a:tc>
                <a:tc>
                  <a:txBody>
                    <a:bodyPr/>
                    <a:lstStyle/>
                    <a:p>
                      <a:endParaRPr lang="en-US" dirty="0"/>
                    </a:p>
                  </a:txBody>
                  <a:tcPr>
                    <a:solidFill>
                      <a:schemeClr val="bg2"/>
                    </a:solidFill>
                  </a:tcPr>
                </a:tc>
              </a:tr>
              <a:tr h="629080">
                <a:tc>
                  <a:txBody>
                    <a:bodyPr/>
                    <a:lstStyle/>
                    <a:p>
                      <a:r>
                        <a:rPr lang="en-US" dirty="0" smtClean="0"/>
                        <a:t>Kyle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731058">
                <a:tc>
                  <a:txBody>
                    <a:bodyPr/>
                    <a:lstStyle/>
                    <a:p>
                      <a:r>
                        <a:rPr lang="en-US" dirty="0" smtClean="0"/>
                        <a:t>Julia</a:t>
                      </a:r>
                    </a:p>
                    <a:p>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r>
              <a:tr h="629080">
                <a:tc>
                  <a:txBody>
                    <a:bodyPr/>
                    <a:lstStyle/>
                    <a:p>
                      <a:r>
                        <a:rPr lang="en-US" dirty="0" smtClean="0"/>
                        <a:t>Lee</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629080">
                <a:tc>
                  <a:txBody>
                    <a:bodyPr/>
                    <a:lstStyle/>
                    <a:p>
                      <a:r>
                        <a:rPr lang="en-US" dirty="0" smtClean="0"/>
                        <a:t>Mouth</a:t>
                      </a:r>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r>
              <a:tr h="629080">
                <a:tc>
                  <a:txBody>
                    <a:bodyPr/>
                    <a:lstStyle/>
                    <a:p>
                      <a:r>
                        <a:rPr lang="en-US" dirty="0" smtClean="0"/>
                        <a:t>Vernon</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629080">
                <a:tc>
                  <a:txBody>
                    <a:bodyPr/>
                    <a:lstStyle/>
                    <a:p>
                      <a:r>
                        <a:rPr lang="en-US" dirty="0" smtClean="0"/>
                        <a:t>Wesley</a:t>
                      </a:r>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r>
              <a:tr h="629080">
                <a:tc>
                  <a:txBody>
                    <a:bodyPr/>
                    <a:lstStyle/>
                    <a:p>
                      <a:r>
                        <a:rPr lang="en-US" dirty="0" smtClean="0"/>
                        <a:t>Patrick</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29080">
                <a:tc>
                  <a:txBody>
                    <a:bodyPr/>
                    <a:lstStyle/>
                    <a:p>
                      <a:r>
                        <a:rPr lang="en-US" dirty="0" smtClean="0"/>
                        <a:t>Mitch</a:t>
                      </a:r>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r>
              <a:tr h="629080">
                <a:tc>
                  <a:txBody>
                    <a:bodyPr/>
                    <a:lstStyle/>
                    <a:p>
                      <a:r>
                        <a:rPr lang="en-US" dirty="0" smtClean="0"/>
                        <a:t>Kelly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29080">
                <a:tc>
                  <a:txBody>
                    <a:bodyPr/>
                    <a:lstStyle/>
                    <a:p>
                      <a:r>
                        <a:rPr lang="en-US" dirty="0" smtClean="0"/>
                        <a:t>Mr. </a:t>
                      </a:r>
                      <a:r>
                        <a:rPr lang="en-US" dirty="0" err="1" smtClean="0"/>
                        <a:t>Franka</a:t>
                      </a:r>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r>
            </a:tbl>
          </a:graphicData>
        </a:graphic>
      </p:graphicFrame>
    </p:spTree>
    <p:extLst>
      <p:ext uri="{BB962C8B-B14F-4D97-AF65-F5344CB8AC3E}">
        <p14:creationId xmlns="" xmlns:p14="http://schemas.microsoft.com/office/powerpoint/2010/main" val="3787576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Subtitle 2"/>
          <p:cNvSpPr txBox="1">
            <a:spLocks/>
          </p:cNvSpPr>
          <p:nvPr/>
        </p:nvSpPr>
        <p:spPr>
          <a:xfrm>
            <a:off x="91440" y="3200400"/>
            <a:ext cx="7680960" cy="685800"/>
          </a:xfrm>
          <a:prstGeom prst="rect">
            <a:avLst/>
          </a:prstGeom>
          <a:ln/>
        </p:spPr>
        <p:style>
          <a:lnRef idx="1">
            <a:schemeClr val="accent3"/>
          </a:lnRef>
          <a:fillRef idx="2">
            <a:schemeClr val="accent3"/>
          </a:fillRef>
          <a:effectRef idx="1">
            <a:schemeClr val="accent3"/>
          </a:effectRef>
          <a:fontRef idx="minor">
            <a:schemeClr val="dk1"/>
          </a:fontRef>
        </p:style>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cxnSp>
        <p:nvCxnSpPr>
          <p:cNvPr id="7" name="Straight Connector 6"/>
          <p:cNvCxnSpPr/>
          <p:nvPr/>
        </p:nvCxnSpPr>
        <p:spPr>
          <a:xfrm>
            <a:off x="228600" y="4038600"/>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p14="http://schemas.microsoft.com/office/powerpoint/2010/main" Requires="p14">
          <p:contentPart p14:bwMode="auto" r:id="rId3">
            <p14:nvContentPartPr>
              <p14:cNvPr id="29" name="Ink 3"/>
              <p14:cNvContentPartPr>
                <a14:cpLocks xmlns:a14="http://schemas.microsoft.com/office/drawing/2010/main" noRot="1" noChangeAspect="1" noEditPoints="1" noChangeArrowheads="1" noChangeShapeType="1"/>
              </p14:cNvContentPartPr>
              <p14:nvPr/>
            </p14:nvContentPartPr>
            <p14:xfrm>
              <a:off x="-3024188" y="29310013"/>
              <a:ext cx="0" cy="0"/>
            </p14:xfrm>
          </p:contentPart>
        </mc:Choice>
        <mc:Fallback>
          <p:pic>
            <p:nvPicPr>
              <p:cNvPr id="29" name="Ink 3"/>
              <p:cNvPicPr>
                <a:picLocks noRot="1" noChangeAspect="1" noEditPoints="1" noChangeArrowheads="1" noChangeShapeType="1"/>
              </p:cNvPicPr>
              <p:nvPr/>
            </p:nvPicPr>
            <p:blipFill>
              <a:blip r:embed="rId4"/>
              <a:stretch>
                <a:fillRect/>
              </a:stretch>
            </p:blipFill>
            <p:spPr>
              <a:xfrm>
                <a:off x="-3024188" y="29310013"/>
                <a:ext cx="0" cy="0"/>
              </a:xfrm>
              <a:prstGeom prst="rect">
                <a:avLst/>
              </a:prstGeom>
            </p:spPr>
          </p:pic>
        </mc:Fallback>
      </mc:AlternateContent>
      <p:sp>
        <p:nvSpPr>
          <p:cNvPr id="23" name="TextBox 22">
            <a:hlinkClick r:id="rId5"/>
          </p:cNvPr>
          <p:cNvSpPr txBox="1"/>
          <p:nvPr/>
        </p:nvSpPr>
        <p:spPr>
          <a:xfrm>
            <a:off x="0" y="9781401"/>
            <a:ext cx="2652008" cy="276999"/>
          </a:xfrm>
          <a:prstGeom prst="rect">
            <a:avLst/>
          </a:prstGeom>
          <a:noFill/>
        </p:spPr>
        <p:txBody>
          <a:bodyPr wrap="none" rtlCol="0">
            <a:spAutoFit/>
          </a:bodyPr>
          <a:lstStyle/>
          <a:p>
            <a:r>
              <a:rPr lang="en-US" sz="1200" dirty="0" smtClean="0">
                <a:hlinkClick r:id="rId5"/>
              </a:rPr>
              <a:t>Danielle Knight  (Study All Knight), 2015</a:t>
            </a:r>
            <a:endParaRPr lang="en-US" sz="1200" dirty="0"/>
          </a:p>
        </p:txBody>
      </p:sp>
      <p:sp>
        <p:nvSpPr>
          <p:cNvPr id="13" name="TextBox 12"/>
          <p:cNvSpPr txBox="1"/>
          <p:nvPr/>
        </p:nvSpPr>
        <p:spPr>
          <a:xfrm>
            <a:off x="2133600" y="4191000"/>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14" name="Picture 13" descr="scissors.png"/>
          <p:cNvPicPr>
            <a:picLocks noChangeAspect="1"/>
          </p:cNvPicPr>
          <p:nvPr/>
        </p:nvPicPr>
        <p:blipFill>
          <a:blip r:embed="rId6" cstate="print">
            <a:lum bright="-10000" contrast="20000"/>
          </a:blip>
          <a:stretch>
            <a:fillRect/>
          </a:stretch>
        </p:blipFill>
        <p:spPr>
          <a:xfrm>
            <a:off x="2362200" y="4191000"/>
            <a:ext cx="384547" cy="274320"/>
          </a:xfrm>
          <a:prstGeom prst="rect">
            <a:avLst/>
          </a:prstGeom>
          <a:ln>
            <a:noFill/>
          </a:ln>
          <a:effectLst>
            <a:outerShdw blurRad="50800" dist="38100" dir="5400000" algn="t" rotWithShape="0">
              <a:prstClr val="black">
                <a:alpha val="40000"/>
              </a:prstClr>
            </a:outerShdw>
          </a:effectLst>
        </p:spPr>
      </p:pic>
      <p:sp>
        <p:nvSpPr>
          <p:cNvPr id="5" name="Rectangle 4"/>
          <p:cNvSpPr/>
          <p:nvPr/>
        </p:nvSpPr>
        <p:spPr>
          <a:xfrm>
            <a:off x="457200" y="3276600"/>
            <a:ext cx="7010400" cy="523220"/>
          </a:xfrm>
          <a:prstGeom prst="rect">
            <a:avLst/>
          </a:prstGeom>
        </p:spPr>
        <p:txBody>
          <a:bodyPr wrap="square" anchor="b">
            <a:spAutoFit/>
          </a:bodyPr>
          <a:lstStyle/>
          <a:p>
            <a:pPr algn="ctr"/>
            <a:r>
              <a:rPr lang="en-US" sz="2800" dirty="0" smtClean="0">
                <a:latin typeface="Showcard Gothic" pitchFamily="82" charset="0"/>
              </a:rPr>
              <a:t>Sleeping Freshmen Never Lie</a:t>
            </a:r>
            <a:endParaRPr lang="en-US" sz="2800" dirty="0">
              <a:latin typeface="Showcard Gothic" pitchFamily="82" charset="0"/>
            </a:endParaRPr>
          </a:p>
        </p:txBody>
      </p:sp>
      <p:pic>
        <p:nvPicPr>
          <p:cNvPr id="2050" name="Picture 2" descr="http://sites.psu.edu/siowfa14/wp-content/uploads/sites/13467/2014/10/kid-sleeping-300x199.jpg"/>
          <p:cNvPicPr>
            <a:picLocks noChangeAspect="1" noChangeArrowheads="1"/>
          </p:cNvPicPr>
          <p:nvPr/>
        </p:nvPicPr>
        <p:blipFill>
          <a:blip r:embed="rId7" cstate="print"/>
          <a:srcRect/>
          <a:stretch>
            <a:fillRect/>
          </a:stretch>
        </p:blipFill>
        <p:spPr bwMode="auto">
          <a:xfrm>
            <a:off x="1219200" y="304800"/>
            <a:ext cx="5280789" cy="2667000"/>
          </a:xfrm>
          <a:prstGeom prst="rect">
            <a:avLst/>
          </a:prstGeom>
          <a:noFill/>
        </p:spPr>
      </p:pic>
    </p:spTree>
    <p:extLst>
      <p:ext uri="{BB962C8B-B14F-4D97-AF65-F5344CB8AC3E}">
        <p14:creationId xmlns="" xmlns:p14="http://schemas.microsoft.com/office/powerpoint/2010/main" val="1789497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114300" y="9448800"/>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Subtitle 2"/>
          <p:cNvSpPr txBox="1">
            <a:spLocks/>
          </p:cNvSpPr>
          <p:nvPr/>
        </p:nvSpPr>
        <p:spPr>
          <a:xfrm>
            <a:off x="63137" y="8686800"/>
            <a:ext cx="7680960" cy="685800"/>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a:ln w="3175">
            <a:solidFill>
              <a:schemeClr val="tx1"/>
            </a:solidFill>
            <a:prstDash val="sysDash"/>
          </a:ln>
        </p:spPr>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sp>
        <p:nvSpPr>
          <p:cNvPr id="8" name="TextBox 7"/>
          <p:cNvSpPr txBox="1"/>
          <p:nvPr/>
        </p:nvSpPr>
        <p:spPr>
          <a:xfrm>
            <a:off x="2362200" y="9556902"/>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10" name="Picture 9" descr="scissors.png"/>
          <p:cNvPicPr>
            <a:picLocks noChangeAspect="1"/>
          </p:cNvPicPr>
          <p:nvPr/>
        </p:nvPicPr>
        <p:blipFill>
          <a:blip r:embed="rId2" cstate="print">
            <a:lum bright="-10000" contrast="20000"/>
          </a:blip>
          <a:stretch>
            <a:fillRect/>
          </a:stretch>
        </p:blipFill>
        <p:spPr>
          <a:xfrm>
            <a:off x="2508737" y="9621500"/>
            <a:ext cx="384547" cy="274320"/>
          </a:xfrm>
          <a:prstGeom prst="rect">
            <a:avLst/>
          </a:prstGeom>
          <a:ln>
            <a:noFill/>
          </a:ln>
          <a:effectLst>
            <a:outerShdw blurRad="50800" dist="38100" dir="5400000" algn="t" rotWithShape="0">
              <a:prstClr val="black">
                <a:alpha val="40000"/>
              </a:prstClr>
            </a:outerShdw>
          </a:effectLst>
        </p:spPr>
      </p:pic>
      <p:sp>
        <p:nvSpPr>
          <p:cNvPr id="12" name="Rectangle 11"/>
          <p:cNvSpPr/>
          <p:nvPr/>
        </p:nvSpPr>
        <p:spPr>
          <a:xfrm>
            <a:off x="398417" y="8849380"/>
            <a:ext cx="7010400" cy="523220"/>
          </a:xfrm>
          <a:prstGeom prst="rect">
            <a:avLst/>
          </a:prstGeom>
        </p:spPr>
        <p:txBody>
          <a:bodyPr wrap="square" anchor="b">
            <a:spAutoFit/>
          </a:bodyPr>
          <a:lstStyle/>
          <a:p>
            <a:pPr algn="ctr"/>
            <a:r>
              <a:rPr lang="en-US" sz="2800" dirty="0" smtClean="0">
                <a:latin typeface="Showcard Gothic" pitchFamily="82" charset="0"/>
              </a:rPr>
              <a:t>Terms to Know</a:t>
            </a:r>
            <a:endParaRPr lang="en-US" sz="2800" dirty="0">
              <a:latin typeface="Showcard Gothic" pitchFamily="82" charset="0"/>
            </a:endParaRPr>
          </a:p>
        </p:txBody>
      </p:sp>
      <p:sp>
        <p:nvSpPr>
          <p:cNvPr id="14" name="TextBox 13">
            <a:hlinkClick r:id="rId3"/>
          </p:cNvPr>
          <p:cNvSpPr txBox="1"/>
          <p:nvPr/>
        </p:nvSpPr>
        <p:spPr>
          <a:xfrm>
            <a:off x="5196592" y="9753600"/>
            <a:ext cx="2652008" cy="276999"/>
          </a:xfrm>
          <a:prstGeom prst="rect">
            <a:avLst/>
          </a:prstGeom>
          <a:noFill/>
        </p:spPr>
        <p:txBody>
          <a:bodyPr wrap="none" rtlCol="0">
            <a:spAutoFit/>
          </a:bodyPr>
          <a:lstStyle/>
          <a:p>
            <a:r>
              <a:rPr lang="en-US" sz="1200" dirty="0" smtClean="0">
                <a:hlinkClick r:id="rId3"/>
              </a:rPr>
              <a:t>Danielle Knight  (Study All Knight), 2015</a:t>
            </a:r>
            <a:endParaRPr lang="en-US" sz="1200" dirty="0"/>
          </a:p>
        </p:txBody>
      </p:sp>
      <p:graphicFrame>
        <p:nvGraphicFramePr>
          <p:cNvPr id="9" name="Table 8"/>
          <p:cNvGraphicFramePr>
            <a:graphicFrameLocks noGrp="1"/>
          </p:cNvGraphicFramePr>
          <p:nvPr/>
        </p:nvGraphicFramePr>
        <p:xfrm>
          <a:off x="685800" y="689611"/>
          <a:ext cx="6477000" cy="7311389"/>
        </p:xfrm>
        <a:graphic>
          <a:graphicData uri="http://schemas.openxmlformats.org/drawingml/2006/table">
            <a:tbl>
              <a:tblPr firstRow="1" bandRow="1">
                <a:tableStyleId>{5940675A-B579-460E-94D1-54222C63F5DA}</a:tableStyleId>
              </a:tblPr>
              <a:tblGrid>
                <a:gridCol w="3238500"/>
                <a:gridCol w="3238500"/>
              </a:tblGrid>
              <a:tr h="722002">
                <a:tc>
                  <a:txBody>
                    <a:bodyPr/>
                    <a:lstStyle/>
                    <a:p>
                      <a:pPr algn="ctr"/>
                      <a:endParaRPr lang="en-US" b="1" dirty="0" smtClean="0"/>
                    </a:p>
                    <a:p>
                      <a:pPr algn="ctr"/>
                      <a:r>
                        <a:rPr lang="en-US" b="1" dirty="0" smtClean="0"/>
                        <a:t>Term</a:t>
                      </a:r>
                      <a:endParaRPr lang="en-US" b="1" dirty="0"/>
                    </a:p>
                  </a:txBody>
                  <a:tcPr>
                    <a:solidFill>
                      <a:schemeClr val="bg2"/>
                    </a:solidFill>
                  </a:tcPr>
                </a:tc>
                <a:tc>
                  <a:txBody>
                    <a:bodyPr/>
                    <a:lstStyle/>
                    <a:p>
                      <a:pPr algn="ctr"/>
                      <a:endParaRPr lang="en-US" b="1" dirty="0" smtClean="0"/>
                    </a:p>
                    <a:p>
                      <a:pPr algn="ctr"/>
                      <a:r>
                        <a:rPr lang="en-US" b="1" dirty="0" smtClean="0"/>
                        <a:t>Definition </a:t>
                      </a:r>
                      <a:endParaRPr lang="en-US" b="1" dirty="0"/>
                    </a:p>
                  </a:txBody>
                  <a:tcPr>
                    <a:solidFill>
                      <a:schemeClr val="bg2"/>
                    </a:solidFill>
                  </a:tcPr>
                </a:tc>
              </a:tr>
              <a:tr h="607326">
                <a:tc>
                  <a:txBody>
                    <a:bodyPr/>
                    <a:lstStyle/>
                    <a:p>
                      <a:r>
                        <a:rPr lang="en-US" sz="1100" dirty="0" smtClean="0"/>
                        <a:t>Allusion</a:t>
                      </a:r>
                      <a:endParaRPr lang="en-US" sz="1100" dirty="0"/>
                    </a:p>
                  </a:txBody>
                  <a:tcPr/>
                </a:tc>
                <a:tc>
                  <a:txBody>
                    <a:bodyPr/>
                    <a:lstStyle/>
                    <a:p>
                      <a:r>
                        <a:rPr lang="en-US" sz="1100" dirty="0" smtClean="0"/>
                        <a:t>Reference to another piece of literature, history, religion, or myth</a:t>
                      </a:r>
                      <a:endParaRPr lang="en-US" sz="1100" dirty="0"/>
                    </a:p>
                  </a:txBody>
                  <a:tcPr/>
                </a:tc>
              </a:tr>
              <a:tr h="624678">
                <a:tc>
                  <a:txBody>
                    <a:bodyPr/>
                    <a:lstStyle/>
                    <a:p>
                      <a:endParaRPr lang="en-US" dirty="0"/>
                    </a:p>
                  </a:txBody>
                  <a:tcPr>
                    <a:solidFill>
                      <a:schemeClr val="bg2"/>
                    </a:solidFill>
                  </a:tcPr>
                </a:tc>
                <a:tc>
                  <a:txBody>
                    <a:bodyPr/>
                    <a:lstStyle/>
                    <a:p>
                      <a:endParaRPr lang="en-US" dirty="0"/>
                    </a:p>
                  </a:txBody>
                  <a:tcPr>
                    <a:solidFill>
                      <a:schemeClr val="bg2"/>
                    </a:solidFill>
                  </a:tcPr>
                </a:tc>
              </a:tr>
              <a:tr h="624678">
                <a:tc>
                  <a:txBody>
                    <a:bodyPr/>
                    <a:lstStyle/>
                    <a:p>
                      <a:endParaRPr lang="en-US"/>
                    </a:p>
                  </a:txBody>
                  <a:tcPr/>
                </a:tc>
                <a:tc>
                  <a:txBody>
                    <a:bodyPr/>
                    <a:lstStyle/>
                    <a:p>
                      <a:endParaRPr lang="en-US"/>
                    </a:p>
                  </a:txBody>
                  <a:tcPr/>
                </a:tc>
              </a:tr>
              <a:tr h="624678">
                <a:tc>
                  <a:txBody>
                    <a:bodyPr/>
                    <a:lstStyle/>
                    <a:p>
                      <a:endParaRPr lang="en-US" dirty="0"/>
                    </a:p>
                  </a:txBody>
                  <a:tcPr>
                    <a:solidFill>
                      <a:schemeClr val="bg2"/>
                    </a:solidFill>
                  </a:tcPr>
                </a:tc>
                <a:tc>
                  <a:txBody>
                    <a:bodyPr/>
                    <a:lstStyle/>
                    <a:p>
                      <a:endParaRPr lang="en-US" dirty="0"/>
                    </a:p>
                  </a:txBody>
                  <a:tcPr>
                    <a:solidFill>
                      <a:schemeClr val="bg2"/>
                    </a:solidFill>
                  </a:tcPr>
                </a:tc>
              </a:tr>
              <a:tr h="624678">
                <a:tc>
                  <a:txBody>
                    <a:bodyPr/>
                    <a:lstStyle/>
                    <a:p>
                      <a:endParaRPr lang="en-US"/>
                    </a:p>
                  </a:txBody>
                  <a:tcPr/>
                </a:tc>
                <a:tc>
                  <a:txBody>
                    <a:bodyPr/>
                    <a:lstStyle/>
                    <a:p>
                      <a:endParaRPr lang="en-US"/>
                    </a:p>
                  </a:txBody>
                  <a:tcPr/>
                </a:tc>
              </a:tr>
              <a:tr h="694087">
                <a:tc>
                  <a:txBody>
                    <a:bodyPr/>
                    <a:lstStyle/>
                    <a:p>
                      <a:endParaRPr lang="en-US" dirty="0"/>
                    </a:p>
                  </a:txBody>
                  <a:tcPr>
                    <a:solidFill>
                      <a:schemeClr val="bg2"/>
                    </a:solidFill>
                  </a:tcPr>
                </a:tc>
                <a:tc>
                  <a:txBody>
                    <a:bodyPr/>
                    <a:lstStyle/>
                    <a:p>
                      <a:endParaRPr lang="en-US" dirty="0"/>
                    </a:p>
                  </a:txBody>
                  <a:tcPr>
                    <a:solidFill>
                      <a:schemeClr val="bg2"/>
                    </a:solidFill>
                  </a:tcPr>
                </a:tc>
              </a:tr>
              <a:tr h="722002">
                <a:tc>
                  <a:txBody>
                    <a:bodyPr/>
                    <a:lstStyle/>
                    <a:p>
                      <a:endParaRPr lang="en-US"/>
                    </a:p>
                  </a:txBody>
                  <a:tcPr/>
                </a:tc>
                <a:tc>
                  <a:txBody>
                    <a:bodyPr/>
                    <a:lstStyle/>
                    <a:p>
                      <a:endParaRPr lang="en-US" dirty="0" smtClean="0"/>
                    </a:p>
                    <a:p>
                      <a:endParaRPr lang="en-US" dirty="0"/>
                    </a:p>
                  </a:txBody>
                  <a:tcPr/>
                </a:tc>
              </a:tr>
              <a:tr h="722002">
                <a:tc>
                  <a:txBody>
                    <a:bodyPr/>
                    <a:lstStyle/>
                    <a:p>
                      <a:endParaRPr lang="en-US" dirty="0"/>
                    </a:p>
                  </a:txBody>
                  <a:tcPr>
                    <a:solidFill>
                      <a:schemeClr val="bg2"/>
                    </a:solidFill>
                  </a:tcPr>
                </a:tc>
                <a:tc>
                  <a:txBody>
                    <a:bodyPr/>
                    <a:lstStyle/>
                    <a:p>
                      <a:endParaRPr lang="en-US" dirty="0" smtClean="0"/>
                    </a:p>
                    <a:p>
                      <a:endParaRPr lang="en-US" dirty="0"/>
                    </a:p>
                  </a:txBody>
                  <a:tcPr>
                    <a:solidFill>
                      <a:schemeClr val="bg2"/>
                    </a:solidFill>
                  </a:tcPr>
                </a:tc>
              </a:tr>
              <a:tr h="735658">
                <a:tc>
                  <a:txBody>
                    <a:bodyPr/>
                    <a:lstStyle/>
                    <a:p>
                      <a:endParaRPr lang="en-US" dirty="0"/>
                    </a:p>
                  </a:txBody>
                  <a:tcPr/>
                </a:tc>
                <a:tc>
                  <a:txBody>
                    <a:bodyPr/>
                    <a:lstStyle/>
                    <a:p>
                      <a:endParaRPr lang="en-US" dirty="0" smtClean="0"/>
                    </a:p>
                    <a:p>
                      <a:endParaRPr lang="en-US" dirty="0"/>
                    </a:p>
                  </a:txBody>
                  <a:tcPr/>
                </a:tc>
              </a:tr>
              <a:tr h="609600">
                <a:tc>
                  <a:txBody>
                    <a:bodyPr/>
                    <a:lstStyle/>
                    <a:p>
                      <a:endParaRPr lang="en-US" dirty="0"/>
                    </a:p>
                  </a:txBody>
                  <a:tcPr>
                    <a:solidFill>
                      <a:schemeClr val="bg2"/>
                    </a:solidFill>
                  </a:tcPr>
                </a:tc>
                <a:tc>
                  <a:txBody>
                    <a:bodyPr/>
                    <a:lstStyle/>
                    <a:p>
                      <a:endParaRPr lang="en-US" dirty="0" smtClean="0"/>
                    </a:p>
                  </a:txBody>
                  <a:tcPr>
                    <a:solidFill>
                      <a:schemeClr val="bg2"/>
                    </a:solidFill>
                  </a:tcPr>
                </a:tc>
              </a:tr>
            </a:tbl>
          </a:graphicData>
        </a:graphic>
      </p:graphicFrame>
    </p:spTree>
    <p:extLst>
      <p:ext uri="{BB962C8B-B14F-4D97-AF65-F5344CB8AC3E}">
        <p14:creationId xmlns="" xmlns:p14="http://schemas.microsoft.com/office/powerpoint/2010/main" val="76618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ubtitle 2"/>
          <p:cNvSpPr txBox="1">
            <a:spLocks/>
          </p:cNvSpPr>
          <p:nvPr/>
        </p:nvSpPr>
        <p:spPr>
          <a:xfrm>
            <a:off x="0" y="9639300"/>
            <a:ext cx="7772400" cy="922020"/>
          </a:xfrm>
          <a:prstGeom prst="rect">
            <a:avLst/>
          </a:prstGeom>
        </p:spPr>
        <p:txBody>
          <a:bodyPr vert="horz" lIns="101882" tIns="50941" rIns="101882" bIns="50941" rtlCol="0">
            <a:noAutofit/>
          </a:bodyPr>
          <a:lstStyle/>
          <a:p>
            <a:pPr algn="ctr"/>
            <a:endParaRPr lang="en-US" sz="2700" b="1" spc="-167" dirty="0">
              <a:effectLst>
                <a:outerShdw blurRad="38100" dist="38100" dir="2700000" algn="tl">
                  <a:srgbClr val="000000">
                    <a:alpha val="43137"/>
                  </a:srgbClr>
                </a:outerShdw>
              </a:effectLst>
              <a:latin typeface="KG This Is Not Goodbye" pitchFamily="2" charset="0"/>
              <a:ea typeface="HelloTypewriter" pitchFamily="2" charset="0"/>
            </a:endParaRPr>
          </a:p>
        </p:txBody>
      </p:sp>
      <p:cxnSp>
        <p:nvCxnSpPr>
          <p:cNvPr id="15" name="Straight Connector 14"/>
          <p:cNvCxnSpPr/>
          <p:nvPr/>
        </p:nvCxnSpPr>
        <p:spPr>
          <a:xfrm>
            <a:off x="152400" y="8794902"/>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Subtitle 2"/>
          <p:cNvSpPr txBox="1">
            <a:spLocks/>
          </p:cNvSpPr>
          <p:nvPr/>
        </p:nvSpPr>
        <p:spPr>
          <a:xfrm>
            <a:off x="13063" y="8001000"/>
            <a:ext cx="7680960" cy="6858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3175">
            <a:solidFill>
              <a:schemeClr val="tx1"/>
            </a:solidFill>
            <a:prstDash val="sysDash"/>
          </a:ln>
        </p:spPr>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sp>
        <p:nvSpPr>
          <p:cNvPr id="17" name="TextBox 16">
            <a:hlinkClick r:id="rId2"/>
          </p:cNvPr>
          <p:cNvSpPr txBox="1"/>
          <p:nvPr/>
        </p:nvSpPr>
        <p:spPr>
          <a:xfrm>
            <a:off x="-10886" y="9729273"/>
            <a:ext cx="2652008" cy="276999"/>
          </a:xfrm>
          <a:prstGeom prst="rect">
            <a:avLst/>
          </a:prstGeom>
          <a:noFill/>
        </p:spPr>
        <p:txBody>
          <a:bodyPr wrap="none" rtlCol="0">
            <a:spAutoFit/>
          </a:bodyPr>
          <a:lstStyle/>
          <a:p>
            <a:r>
              <a:rPr lang="en-US" sz="1200" dirty="0" smtClean="0">
                <a:hlinkClick r:id="rId2"/>
              </a:rPr>
              <a:t>Danielle Knight  (Study All Knight), 2015</a:t>
            </a:r>
            <a:endParaRPr lang="en-US" sz="1200" dirty="0"/>
          </a:p>
        </p:txBody>
      </p:sp>
      <p:sp>
        <p:nvSpPr>
          <p:cNvPr id="18" name="TextBox 17"/>
          <p:cNvSpPr txBox="1"/>
          <p:nvPr/>
        </p:nvSpPr>
        <p:spPr>
          <a:xfrm>
            <a:off x="1977653" y="9054650"/>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19" name="Picture 18" descr="scissors.png"/>
          <p:cNvPicPr>
            <a:picLocks noChangeAspect="1"/>
          </p:cNvPicPr>
          <p:nvPr/>
        </p:nvPicPr>
        <p:blipFill>
          <a:blip r:embed="rId3" cstate="print">
            <a:lum bright="-10000" contrast="20000"/>
          </a:blip>
          <a:stretch>
            <a:fillRect/>
          </a:stretch>
        </p:blipFill>
        <p:spPr>
          <a:xfrm>
            <a:off x="2031412" y="9054650"/>
            <a:ext cx="384547" cy="274320"/>
          </a:xfrm>
          <a:prstGeom prst="rect">
            <a:avLst/>
          </a:prstGeom>
          <a:ln>
            <a:noFill/>
          </a:ln>
          <a:effectLst>
            <a:outerShdw blurRad="50800" dist="38100" dir="5400000" algn="t" rotWithShape="0">
              <a:prstClr val="black">
                <a:alpha val="40000"/>
              </a:prstClr>
            </a:outerShdw>
          </a:effectLst>
        </p:spPr>
      </p:pic>
      <p:sp>
        <p:nvSpPr>
          <p:cNvPr id="20" name="Rectangle 19"/>
          <p:cNvSpPr/>
          <p:nvPr/>
        </p:nvSpPr>
        <p:spPr>
          <a:xfrm>
            <a:off x="381000" y="8163580"/>
            <a:ext cx="7010400" cy="523220"/>
          </a:xfrm>
          <a:prstGeom prst="rect">
            <a:avLst/>
          </a:prstGeom>
        </p:spPr>
        <p:txBody>
          <a:bodyPr wrap="square" anchor="b">
            <a:spAutoFit/>
          </a:bodyPr>
          <a:lstStyle/>
          <a:p>
            <a:pPr algn="ctr"/>
            <a:r>
              <a:rPr lang="en-US" sz="2800" dirty="0" smtClean="0">
                <a:latin typeface="Showcard Gothic" pitchFamily="82" charset="0"/>
              </a:rPr>
              <a:t>Bullying facts</a:t>
            </a:r>
            <a:endParaRPr lang="en-US" sz="2800" dirty="0">
              <a:latin typeface="Showcard Gothic" pitchFamily="82" charset="0"/>
            </a:endParaRPr>
          </a:p>
        </p:txBody>
      </p:sp>
      <p:sp>
        <p:nvSpPr>
          <p:cNvPr id="10" name="Rectangle 9"/>
          <p:cNvSpPr/>
          <p:nvPr/>
        </p:nvSpPr>
        <p:spPr>
          <a:xfrm>
            <a:off x="762000" y="381000"/>
            <a:ext cx="6096000" cy="4662815"/>
          </a:xfrm>
          <a:prstGeom prst="rect">
            <a:avLst/>
          </a:prstGeom>
        </p:spPr>
        <p:txBody>
          <a:bodyPr wrap="square">
            <a:spAutoFit/>
          </a:bodyPr>
          <a:lstStyle/>
          <a:p>
            <a:r>
              <a:rPr lang="en-US" sz="1100" b="1" dirty="0" smtClean="0"/>
              <a:t>Bullying Facts</a:t>
            </a:r>
          </a:p>
          <a:p>
            <a:r>
              <a:rPr lang="en-US" sz="1100" b="1" dirty="0" smtClean="0"/>
              <a:t>Bullying directly affects students’ ability to learn.</a:t>
            </a:r>
            <a:endParaRPr lang="en-US" sz="1100" dirty="0" smtClean="0"/>
          </a:p>
          <a:p>
            <a:r>
              <a:rPr lang="en-US" sz="1100" dirty="0" smtClean="0"/>
              <a:t>Students who are bullied are more likely to experience low self-esteem and isolation, perform poorly in school, have few friends in school, have a negative view of school, experience physical symptoms (such as headaches, stomachaches, or problems sleeping), and experience mental health issues (such as depression, suicidal thoughts, and anxiety. </a:t>
            </a:r>
          </a:p>
          <a:p>
            <a:r>
              <a:rPr lang="en-US" sz="1100" dirty="0" smtClean="0"/>
              <a:t> Bullying affects witnesses as well as targets. Witnesses are more likely to use tobacco, alcohol, or other drugs; have increased mental health problems; and miss or skip school</a:t>
            </a:r>
          </a:p>
          <a:p>
            <a:r>
              <a:rPr lang="en-US" sz="1100" b="1" dirty="0" smtClean="0"/>
              <a:t>Bystanders can be powerful allies.</a:t>
            </a:r>
            <a:endParaRPr lang="en-US" sz="1100" dirty="0" smtClean="0"/>
          </a:p>
          <a:p>
            <a:r>
              <a:rPr lang="en-US" sz="1100" dirty="0" smtClean="0"/>
              <a:t>Students have a unique power to prevent bullying. More than half of bullying situations </a:t>
            </a:r>
            <a:r>
              <a:rPr lang="en-US" sz="1100" b="1" dirty="0" smtClean="0"/>
              <a:t>(57 percent) </a:t>
            </a:r>
            <a:r>
              <a:rPr lang="en-US" sz="1100" dirty="0" smtClean="0"/>
              <a:t>stop when a peer intervenes on behalf of the student being bullied.  Student bystanders are often aware of situations before adults in the school; it is, therefore, important that all students feel empowered to intervene safely in bullying situations.  </a:t>
            </a:r>
          </a:p>
          <a:p>
            <a:r>
              <a:rPr lang="en-US" sz="1100" b="1" dirty="0" smtClean="0"/>
              <a:t>Anyone can bully, and anyone can be bullied.</a:t>
            </a:r>
            <a:endParaRPr lang="en-US" sz="1100" dirty="0" smtClean="0"/>
          </a:p>
          <a:p>
            <a:r>
              <a:rPr lang="en-US" sz="1100" dirty="0" smtClean="0"/>
              <a:t>Bullying is a behavior, not an identity. Labeling as student as a “bully” can have a detrimental effect on their future and often limits their ability to change their behavior.</a:t>
            </a:r>
          </a:p>
          <a:p>
            <a:r>
              <a:rPr lang="en-US" sz="1100" dirty="0" smtClean="0"/>
              <a:t>Students can have multiple roles: they can be the one subjected to bullying and the one who bullies. </a:t>
            </a:r>
          </a:p>
          <a:p>
            <a:r>
              <a:rPr lang="en-US" sz="1100" dirty="0" smtClean="0"/>
              <a:t>Any student can exhibit bullying behavior – male or female, popular or un popular, students with good grades, and those who struggle academically. </a:t>
            </a:r>
          </a:p>
          <a:p>
            <a:r>
              <a:rPr lang="en-US" sz="1100" b="1" dirty="0" smtClean="0"/>
              <a:t>Bullying isn’t about resolving conflict; bullying is about control.</a:t>
            </a:r>
            <a:endParaRPr lang="en-US" sz="1100" dirty="0" smtClean="0"/>
          </a:p>
          <a:p>
            <a:r>
              <a:rPr lang="en-US" sz="1100" dirty="0" smtClean="0"/>
              <a:t>In conflict, children self-monitor their behavior and generally stop when they realize they are hurting someone.</a:t>
            </a:r>
          </a:p>
          <a:p>
            <a:r>
              <a:rPr lang="en-US" sz="1100" dirty="0" smtClean="0"/>
              <a:t>When bullying, children continue their behavior when they realize it is hurting someone and are satisfied by a feeling of power and control.</a:t>
            </a:r>
          </a:p>
          <a:p>
            <a:r>
              <a:rPr lang="en-US" sz="1100" dirty="0" smtClean="0"/>
              <a:t>Bullying does not occur between evenly matched opponents; the child bullying has more power in some way than the target.</a:t>
            </a:r>
          </a:p>
        </p:txBody>
      </p:sp>
      <p:sp>
        <p:nvSpPr>
          <p:cNvPr id="11" name="Rectangle 10"/>
          <p:cNvSpPr/>
          <p:nvPr/>
        </p:nvSpPr>
        <p:spPr>
          <a:xfrm>
            <a:off x="762000" y="4953000"/>
            <a:ext cx="6096000" cy="2800767"/>
          </a:xfrm>
          <a:prstGeom prst="rect">
            <a:avLst/>
          </a:prstGeom>
        </p:spPr>
        <p:txBody>
          <a:bodyPr wrap="square">
            <a:spAutoFit/>
          </a:bodyPr>
          <a:lstStyle/>
          <a:p>
            <a:pPr fontAlgn="base"/>
            <a:r>
              <a:rPr lang="en-US" sz="1100" b="1" dirty="0" smtClean="0"/>
              <a:t>Types of bullying:</a:t>
            </a:r>
            <a:endParaRPr lang="en-US" sz="1100" dirty="0" smtClean="0"/>
          </a:p>
          <a:p>
            <a:pPr fontAlgn="base"/>
            <a:r>
              <a:rPr lang="en-US" sz="1100" b="1" dirty="0" smtClean="0"/>
              <a:t>Verbal</a:t>
            </a:r>
            <a:r>
              <a:rPr lang="en-US" sz="1100" dirty="0" smtClean="0"/>
              <a:t>. This type of bullying usually involves name calling and or teasing</a:t>
            </a:r>
          </a:p>
          <a:p>
            <a:pPr fontAlgn="base"/>
            <a:r>
              <a:rPr lang="en-US" sz="1100" b="1" dirty="0" smtClean="0"/>
              <a:t>Social</a:t>
            </a:r>
            <a:r>
              <a:rPr lang="en-US" sz="1100" dirty="0" smtClean="0"/>
              <a:t>. Spreading rumors, intentionally leaving others out of activities on purpose, breaking up friendships are all examples of social bullying.</a:t>
            </a:r>
          </a:p>
          <a:p>
            <a:pPr fontAlgn="base"/>
            <a:r>
              <a:rPr lang="en-US" sz="1100" b="1" dirty="0" smtClean="0"/>
              <a:t>Physical</a:t>
            </a:r>
            <a:r>
              <a:rPr lang="en-US" sz="1100" dirty="0" smtClean="0"/>
              <a:t>. This traditional form of bullying involves hitting, punching, shoving and other acts of intention physical harm.</a:t>
            </a:r>
          </a:p>
          <a:p>
            <a:pPr fontAlgn="base"/>
            <a:r>
              <a:rPr lang="en-US" sz="1100" b="1" dirty="0" err="1" smtClean="0"/>
              <a:t>Cyberbullying</a:t>
            </a:r>
            <a:r>
              <a:rPr lang="en-US" sz="1100" dirty="0" smtClean="0"/>
              <a:t>. This method of bullying involves using the Internet, texting, email and other digital technologies to harm others.</a:t>
            </a:r>
          </a:p>
          <a:p>
            <a:pPr fontAlgn="base"/>
            <a:r>
              <a:rPr lang="en-US" sz="1100" b="1" dirty="0" smtClean="0"/>
              <a:t>Facts on bullying:</a:t>
            </a:r>
            <a:endParaRPr lang="en-US" sz="1100" dirty="0" smtClean="0"/>
          </a:p>
          <a:p>
            <a:pPr fontAlgn="base"/>
            <a:r>
              <a:rPr lang="en-US" sz="1100" b="1" dirty="0" smtClean="0"/>
              <a:t>Imbalance of power</a:t>
            </a:r>
            <a:r>
              <a:rPr lang="en-US" sz="1100" dirty="0" smtClean="0"/>
              <a:t>. Typically those who engage in bully-like behaviors use their strength, popularity or power to harm, control or manipulate others. They will usually target those who are weaker in size or may have a difficult time defending themselves.</a:t>
            </a:r>
          </a:p>
          <a:p>
            <a:pPr fontAlgn="base"/>
            <a:r>
              <a:rPr lang="en-US" sz="1100" b="1" dirty="0" smtClean="0"/>
              <a:t>Intent to cause harm</a:t>
            </a:r>
            <a:r>
              <a:rPr lang="en-US" sz="1100" dirty="0" smtClean="0"/>
              <a:t>. A bully is a person who does not do things by accident. The bully intends to physically or emotionally injure a person or group of persons.</a:t>
            </a:r>
          </a:p>
          <a:p>
            <a:pPr fontAlgn="base"/>
            <a:r>
              <a:rPr lang="en-US" sz="1100" b="1" dirty="0" smtClean="0"/>
              <a:t>Repetition</a:t>
            </a:r>
            <a:r>
              <a:rPr lang="en-US" sz="1100" dirty="0" smtClean="0"/>
              <a:t>. Typically incidents of bullying are not a one-time thing. Bullies target the same person or group over and over again.</a:t>
            </a:r>
          </a:p>
        </p:txBody>
      </p:sp>
    </p:spTree>
    <p:extLst>
      <p:ext uri="{BB962C8B-B14F-4D97-AF65-F5344CB8AC3E}">
        <p14:creationId xmlns="" xmlns:p14="http://schemas.microsoft.com/office/powerpoint/2010/main" val="2193932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ubtitle 2"/>
          <p:cNvSpPr txBox="1">
            <a:spLocks/>
          </p:cNvSpPr>
          <p:nvPr/>
        </p:nvSpPr>
        <p:spPr>
          <a:xfrm>
            <a:off x="0" y="9639300"/>
            <a:ext cx="7772400" cy="922020"/>
          </a:xfrm>
          <a:prstGeom prst="rect">
            <a:avLst/>
          </a:prstGeom>
        </p:spPr>
        <p:txBody>
          <a:bodyPr vert="horz" lIns="101882" tIns="50941" rIns="101882" bIns="50941" rtlCol="0">
            <a:noAutofit/>
          </a:bodyPr>
          <a:lstStyle/>
          <a:p>
            <a:pPr algn="ctr"/>
            <a:endParaRPr lang="en-US" sz="2700" b="1" spc="-167" dirty="0">
              <a:effectLst>
                <a:outerShdw blurRad="38100" dist="38100" dir="2700000" algn="tl">
                  <a:srgbClr val="000000">
                    <a:alpha val="43137"/>
                  </a:srgbClr>
                </a:outerShdw>
              </a:effectLst>
              <a:latin typeface="KG This Is Not Goodbye" pitchFamily="2" charset="0"/>
              <a:ea typeface="HelloTypewriter" pitchFamily="2" charset="0"/>
            </a:endParaRPr>
          </a:p>
        </p:txBody>
      </p:sp>
      <p:cxnSp>
        <p:nvCxnSpPr>
          <p:cNvPr id="10" name="Straight Connector 9"/>
          <p:cNvCxnSpPr/>
          <p:nvPr/>
        </p:nvCxnSpPr>
        <p:spPr>
          <a:xfrm>
            <a:off x="76200" y="8077200"/>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Subtitle 2"/>
          <p:cNvSpPr txBox="1">
            <a:spLocks/>
          </p:cNvSpPr>
          <p:nvPr/>
        </p:nvSpPr>
        <p:spPr>
          <a:xfrm>
            <a:off x="45720" y="7315200"/>
            <a:ext cx="7680960" cy="685800"/>
          </a:xfrm>
          <a:prstGeom prst="rect">
            <a:avLst/>
          </a:prstGeom>
          <a:ln/>
        </p:spPr>
        <p:style>
          <a:lnRef idx="1">
            <a:schemeClr val="accent4"/>
          </a:lnRef>
          <a:fillRef idx="2">
            <a:schemeClr val="accent4"/>
          </a:fillRef>
          <a:effectRef idx="1">
            <a:schemeClr val="accent4"/>
          </a:effectRef>
          <a:fontRef idx="minor">
            <a:schemeClr val="dk1"/>
          </a:fontRef>
        </p:style>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sp>
        <p:nvSpPr>
          <p:cNvPr id="15" name="TextBox 14">
            <a:hlinkClick r:id="rId2"/>
          </p:cNvPr>
          <p:cNvSpPr txBox="1"/>
          <p:nvPr/>
        </p:nvSpPr>
        <p:spPr>
          <a:xfrm>
            <a:off x="32657" y="9748158"/>
            <a:ext cx="2652008" cy="276999"/>
          </a:xfrm>
          <a:prstGeom prst="rect">
            <a:avLst/>
          </a:prstGeom>
          <a:noFill/>
        </p:spPr>
        <p:txBody>
          <a:bodyPr wrap="none" rtlCol="0">
            <a:spAutoFit/>
          </a:bodyPr>
          <a:lstStyle/>
          <a:p>
            <a:r>
              <a:rPr lang="en-US" sz="1200" dirty="0" smtClean="0">
                <a:hlinkClick r:id="rId2"/>
              </a:rPr>
              <a:t>Danielle Knight  (Study All Knight), 2015</a:t>
            </a:r>
            <a:endParaRPr lang="en-US" sz="1200" dirty="0"/>
          </a:p>
        </p:txBody>
      </p:sp>
      <p:sp>
        <p:nvSpPr>
          <p:cNvPr id="16" name="TextBox 15"/>
          <p:cNvSpPr txBox="1"/>
          <p:nvPr/>
        </p:nvSpPr>
        <p:spPr>
          <a:xfrm>
            <a:off x="2010310" y="8368850"/>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17" name="Picture 16" descr="scissors.png"/>
          <p:cNvPicPr>
            <a:picLocks noChangeAspect="1"/>
          </p:cNvPicPr>
          <p:nvPr/>
        </p:nvPicPr>
        <p:blipFill>
          <a:blip r:embed="rId3" cstate="print">
            <a:lum bright="-10000" contrast="20000"/>
          </a:blip>
          <a:stretch>
            <a:fillRect/>
          </a:stretch>
        </p:blipFill>
        <p:spPr>
          <a:xfrm>
            <a:off x="2064069" y="8368850"/>
            <a:ext cx="384547" cy="274320"/>
          </a:xfrm>
          <a:prstGeom prst="rect">
            <a:avLst/>
          </a:prstGeom>
          <a:ln>
            <a:noFill/>
          </a:ln>
          <a:effectLst>
            <a:outerShdw blurRad="50800" dist="38100" dir="5400000" algn="t" rotWithShape="0">
              <a:prstClr val="black">
                <a:alpha val="40000"/>
              </a:prstClr>
            </a:outerShdw>
          </a:effectLst>
        </p:spPr>
      </p:pic>
      <p:sp>
        <p:nvSpPr>
          <p:cNvPr id="18" name="Rectangle 17"/>
          <p:cNvSpPr/>
          <p:nvPr/>
        </p:nvSpPr>
        <p:spPr>
          <a:xfrm>
            <a:off x="413657" y="7477780"/>
            <a:ext cx="7010400" cy="523220"/>
          </a:xfrm>
          <a:prstGeom prst="rect">
            <a:avLst/>
          </a:prstGeom>
        </p:spPr>
        <p:txBody>
          <a:bodyPr wrap="square" anchor="b">
            <a:spAutoFit/>
          </a:bodyPr>
          <a:lstStyle/>
          <a:p>
            <a:pPr algn="ctr"/>
            <a:r>
              <a:rPr lang="en-US" sz="2800" dirty="0" smtClean="0">
                <a:latin typeface="Showcard Gothic" pitchFamily="82" charset="0"/>
              </a:rPr>
              <a:t>Freytag’s Pyramid</a:t>
            </a:r>
            <a:endParaRPr lang="en-US" sz="2800" dirty="0">
              <a:latin typeface="Showcard Gothic" pitchFamily="82" charset="0"/>
            </a:endParaRPr>
          </a:p>
        </p:txBody>
      </p:sp>
    </p:spTree>
    <p:extLst>
      <p:ext uri="{BB962C8B-B14F-4D97-AF65-F5344CB8AC3E}">
        <p14:creationId xmlns="" xmlns:p14="http://schemas.microsoft.com/office/powerpoint/2010/main" val="3946204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ubtitle 2"/>
          <p:cNvSpPr txBox="1">
            <a:spLocks/>
          </p:cNvSpPr>
          <p:nvPr/>
        </p:nvSpPr>
        <p:spPr>
          <a:xfrm>
            <a:off x="0" y="9639300"/>
            <a:ext cx="7772400" cy="922020"/>
          </a:xfrm>
          <a:prstGeom prst="rect">
            <a:avLst/>
          </a:prstGeom>
        </p:spPr>
        <p:txBody>
          <a:bodyPr vert="horz" lIns="101882" tIns="50941" rIns="101882" bIns="50941" rtlCol="0">
            <a:noAutofit/>
          </a:bodyPr>
          <a:lstStyle/>
          <a:p>
            <a:pPr algn="ctr"/>
            <a:endParaRPr lang="en-US" sz="2700" b="1" spc="-167" dirty="0">
              <a:effectLst>
                <a:outerShdw blurRad="38100" dist="38100" dir="2700000" algn="tl">
                  <a:srgbClr val="000000">
                    <a:alpha val="43137"/>
                  </a:srgbClr>
                </a:outerShdw>
              </a:effectLst>
              <a:latin typeface="KG This Is Not Goodbye" pitchFamily="2" charset="0"/>
              <a:ea typeface="HelloTypewriter" pitchFamily="2" charset="0"/>
            </a:endParaRPr>
          </a:p>
        </p:txBody>
      </p:sp>
      <p:cxnSp>
        <p:nvCxnSpPr>
          <p:cNvPr id="10" name="Straight Connector 9"/>
          <p:cNvCxnSpPr/>
          <p:nvPr/>
        </p:nvCxnSpPr>
        <p:spPr>
          <a:xfrm>
            <a:off x="0" y="7467600"/>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Subtitle 2"/>
          <p:cNvSpPr txBox="1">
            <a:spLocks/>
          </p:cNvSpPr>
          <p:nvPr/>
        </p:nvSpPr>
        <p:spPr>
          <a:xfrm>
            <a:off x="0" y="6629400"/>
            <a:ext cx="7680960" cy="685800"/>
          </a:xfrm>
          <a:prstGeom prst="rect">
            <a:avLst/>
          </a:prstGeom>
          <a:gradFill flip="none" rotWithShape="1">
            <a:gsLst>
              <a:gs pos="0">
                <a:srgbClr val="008000">
                  <a:tint val="66000"/>
                  <a:satMod val="160000"/>
                </a:srgbClr>
              </a:gs>
              <a:gs pos="50000">
                <a:srgbClr val="008000">
                  <a:tint val="44500"/>
                  <a:satMod val="160000"/>
                </a:srgbClr>
              </a:gs>
              <a:gs pos="100000">
                <a:srgbClr val="008000">
                  <a:tint val="23500"/>
                  <a:satMod val="160000"/>
                </a:srgbClr>
              </a:gs>
            </a:gsLst>
            <a:path path="circle">
              <a:fillToRect l="50000" t="50000" r="50000" b="50000"/>
            </a:path>
            <a:tileRect/>
          </a:gradFill>
          <a:ln w="3175">
            <a:solidFill>
              <a:schemeClr val="tx1"/>
            </a:solidFill>
            <a:prstDash val="sysDash"/>
          </a:ln>
        </p:spPr>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sp>
        <p:nvSpPr>
          <p:cNvPr id="15" name="TextBox 14">
            <a:hlinkClick r:id="rId2"/>
          </p:cNvPr>
          <p:cNvSpPr txBox="1"/>
          <p:nvPr/>
        </p:nvSpPr>
        <p:spPr>
          <a:xfrm>
            <a:off x="32657" y="9748158"/>
            <a:ext cx="2652008" cy="276999"/>
          </a:xfrm>
          <a:prstGeom prst="rect">
            <a:avLst/>
          </a:prstGeom>
          <a:noFill/>
        </p:spPr>
        <p:txBody>
          <a:bodyPr wrap="none" rtlCol="0">
            <a:spAutoFit/>
          </a:bodyPr>
          <a:lstStyle/>
          <a:p>
            <a:r>
              <a:rPr lang="en-US" sz="1200" dirty="0" smtClean="0">
                <a:hlinkClick r:id="rId2"/>
              </a:rPr>
              <a:t>Danielle Knight  (Study All Knight), 2015</a:t>
            </a:r>
            <a:endParaRPr lang="en-US" sz="1200" dirty="0"/>
          </a:p>
        </p:txBody>
      </p:sp>
      <p:sp>
        <p:nvSpPr>
          <p:cNvPr id="16" name="TextBox 15"/>
          <p:cNvSpPr txBox="1"/>
          <p:nvPr/>
        </p:nvSpPr>
        <p:spPr>
          <a:xfrm>
            <a:off x="1981200" y="7620000"/>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17" name="Picture 16" descr="scissors.png"/>
          <p:cNvPicPr>
            <a:picLocks noChangeAspect="1"/>
          </p:cNvPicPr>
          <p:nvPr/>
        </p:nvPicPr>
        <p:blipFill>
          <a:blip r:embed="rId3" cstate="print">
            <a:lum bright="-10000" contrast="20000"/>
          </a:blip>
          <a:stretch>
            <a:fillRect/>
          </a:stretch>
        </p:blipFill>
        <p:spPr>
          <a:xfrm>
            <a:off x="2209800" y="7620000"/>
            <a:ext cx="384547" cy="274320"/>
          </a:xfrm>
          <a:prstGeom prst="rect">
            <a:avLst/>
          </a:prstGeom>
          <a:ln>
            <a:noFill/>
          </a:ln>
          <a:effectLst>
            <a:outerShdw blurRad="50800" dist="38100" dir="5400000" algn="t" rotWithShape="0">
              <a:prstClr val="black">
                <a:alpha val="40000"/>
              </a:prstClr>
            </a:outerShdw>
          </a:effectLst>
        </p:spPr>
      </p:pic>
      <p:sp>
        <p:nvSpPr>
          <p:cNvPr id="18" name="Rectangle 17"/>
          <p:cNvSpPr/>
          <p:nvPr/>
        </p:nvSpPr>
        <p:spPr>
          <a:xfrm>
            <a:off x="381000" y="6705600"/>
            <a:ext cx="7010400" cy="523220"/>
          </a:xfrm>
          <a:prstGeom prst="rect">
            <a:avLst/>
          </a:prstGeom>
        </p:spPr>
        <p:txBody>
          <a:bodyPr wrap="square" anchor="b">
            <a:spAutoFit/>
          </a:bodyPr>
          <a:lstStyle/>
          <a:p>
            <a:pPr algn="ctr"/>
            <a:r>
              <a:rPr lang="en-US" sz="2800" dirty="0" smtClean="0">
                <a:latin typeface="Showcard Gothic" pitchFamily="82" charset="0"/>
              </a:rPr>
              <a:t>Chapters 29-33</a:t>
            </a:r>
            <a:endParaRPr lang="en-US" sz="2800" dirty="0">
              <a:latin typeface="Showcard Gothic" pitchFamily="82" charset="0"/>
            </a:endParaRPr>
          </a:p>
        </p:txBody>
      </p:sp>
      <p:sp>
        <p:nvSpPr>
          <p:cNvPr id="9" name="TextBox 8"/>
          <p:cNvSpPr txBox="1"/>
          <p:nvPr/>
        </p:nvSpPr>
        <p:spPr>
          <a:xfrm>
            <a:off x="762000" y="762000"/>
            <a:ext cx="6248400" cy="4031873"/>
          </a:xfrm>
          <a:prstGeom prst="rect">
            <a:avLst/>
          </a:prstGeom>
          <a:noFill/>
        </p:spPr>
        <p:txBody>
          <a:bodyPr wrap="square" rtlCol="0">
            <a:spAutoFit/>
          </a:bodyPr>
          <a:lstStyle/>
          <a:p>
            <a:r>
              <a:rPr lang="en-US" sz="1200" b="1" dirty="0" smtClean="0"/>
              <a:t>Chapters 29-30</a:t>
            </a:r>
          </a:p>
          <a:p>
            <a:pPr marL="228600" indent="-228600">
              <a:buAutoNum type="arabicPeriod"/>
            </a:pPr>
            <a:r>
              <a:rPr lang="en-US" sz="1100" dirty="0" smtClean="0"/>
              <a:t>In chapter 29, we see a dramatic change from which 2 characters compared to when we first were introduced to them?  What happened that shows us this change?  How have these characters changed?</a:t>
            </a:r>
          </a:p>
          <a:p>
            <a:pPr marL="228600" indent="-228600">
              <a:buAutoNum type="arabicPeriod"/>
            </a:pPr>
            <a:r>
              <a:rPr lang="en-US" sz="1100" dirty="0" smtClean="0"/>
              <a:t>What is an example of hyperbole in chapter 29?</a:t>
            </a:r>
          </a:p>
          <a:p>
            <a:pPr marL="228600" indent="-228600">
              <a:buAutoNum type="arabicPeriod"/>
            </a:pPr>
            <a:r>
              <a:rPr lang="en-US" sz="1100" dirty="0" smtClean="0"/>
              <a:t>In chapter 30, there are many examples of foreshadowing that all lead to the same thing.  What were our clues, and what had happened?</a:t>
            </a:r>
          </a:p>
          <a:p>
            <a:pPr marL="228600" indent="-228600">
              <a:buAutoNum type="arabicPeriod"/>
            </a:pPr>
            <a:r>
              <a:rPr lang="en-US" sz="1100" dirty="0" smtClean="0"/>
              <a:t>In chapter 30, we see a hyperbole that also is a simile.  What is it?</a:t>
            </a:r>
          </a:p>
          <a:p>
            <a:pPr marL="228600" indent="-228600">
              <a:buAutoNum type="arabicPeriod"/>
            </a:pPr>
            <a:r>
              <a:rPr lang="en-US" sz="1100" dirty="0" smtClean="0"/>
              <a:t>What is ironic in chapter 30, and what type of irony is used?</a:t>
            </a:r>
          </a:p>
          <a:p>
            <a:endParaRPr lang="en-US" sz="1200" b="1" dirty="0" smtClean="0"/>
          </a:p>
          <a:p>
            <a:r>
              <a:rPr lang="en-US" sz="1200" b="1" dirty="0" smtClean="0"/>
              <a:t>Chapters 31-33</a:t>
            </a:r>
          </a:p>
          <a:p>
            <a:pPr marL="228600" indent="-228600">
              <a:buAutoNum type="arabicPeriod" startAt="6"/>
            </a:pPr>
            <a:r>
              <a:rPr lang="en-US" sz="1100" dirty="0" smtClean="0"/>
              <a:t>What does Scott do that’s dramatic in chapter 31?  What literary device is used here, and how does it enhance the text?</a:t>
            </a:r>
          </a:p>
          <a:p>
            <a:pPr marL="228600" indent="-228600">
              <a:buAutoNum type="arabicPeriod" startAt="6"/>
            </a:pPr>
            <a:r>
              <a:rPr lang="en-US" sz="1100" dirty="0" smtClean="0"/>
              <a:t>In chapter 32, Scott and Lee surprise each other.  What do they do that’s surprising, and what musical is this like? (Tell me more, tell me more ;) )</a:t>
            </a:r>
          </a:p>
          <a:p>
            <a:pPr marL="228600" indent="-228600">
              <a:buAutoNum type="arabicPeriod" startAt="6"/>
            </a:pPr>
            <a:r>
              <a:rPr lang="en-US" sz="1100" dirty="0" smtClean="0"/>
              <a:t>Scott makes a realization about Vernon (and bullies in general) in chapter 32 at the dance.   How does his realization relate to the bullying videos we’ve been watching in class?</a:t>
            </a:r>
          </a:p>
          <a:p>
            <a:pPr marL="228600" indent="-228600">
              <a:buAutoNum type="arabicPeriod" startAt="6"/>
            </a:pPr>
            <a:r>
              <a:rPr lang="en-US" sz="1100" dirty="0" smtClean="0"/>
              <a:t>Scott’s baby brother has served as a symbol throughout the novel; however, we see it more clearly in chapter 32.  What could he symbolize and why?</a:t>
            </a:r>
          </a:p>
          <a:p>
            <a:pPr marL="228600" indent="-228600">
              <a:buAutoNum type="arabicPeriod" startAt="6"/>
            </a:pPr>
            <a:r>
              <a:rPr lang="en-US" sz="1100" dirty="0" smtClean="0"/>
              <a:t>We get a lot of hints as to what the title of the novel means in chapter 32.  What do you think it means and why?</a:t>
            </a:r>
          </a:p>
          <a:p>
            <a:pPr marL="228600" indent="-228600">
              <a:buAutoNum type="arabicPeriod" startAt="6"/>
            </a:pPr>
            <a:r>
              <a:rPr lang="en-US" sz="1100" dirty="0" smtClean="0"/>
              <a:t>Explain the changes seen in Bobby and Scott as seen in chapter 33. </a:t>
            </a:r>
          </a:p>
          <a:p>
            <a:pPr marL="228600" indent="-228600">
              <a:buAutoNum type="arabicPeriod" startAt="6"/>
            </a:pPr>
            <a:r>
              <a:rPr lang="en-US" sz="1100" dirty="0" smtClean="0"/>
              <a:t>Explain the Tom </a:t>
            </a:r>
            <a:r>
              <a:rPr lang="en-US" sz="1100" dirty="0" err="1" smtClean="0"/>
              <a:t>Swifty</a:t>
            </a:r>
            <a:r>
              <a:rPr lang="en-US" sz="1100" dirty="0" smtClean="0"/>
              <a:t> at the end of chapter 33. </a:t>
            </a:r>
          </a:p>
        </p:txBody>
      </p:sp>
    </p:spTree>
    <p:extLst>
      <p:ext uri="{BB962C8B-B14F-4D97-AF65-F5344CB8AC3E}">
        <p14:creationId xmlns="" xmlns:p14="http://schemas.microsoft.com/office/powerpoint/2010/main" val="3946204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p:cNvSpPr/>
          <p:nvPr/>
        </p:nvSpPr>
        <p:spPr>
          <a:xfrm>
            <a:off x="152400" y="809708"/>
            <a:ext cx="2749471" cy="6580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228600" y="6781800"/>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p14="http://schemas.microsoft.com/office/powerpoint/2010/main" Requires="p14">
          <p:contentPart p14:bwMode="auto" r:id="rId2">
            <p14:nvContentPartPr>
              <p14:cNvPr id="15" name="Ink 3"/>
              <p14:cNvContentPartPr>
                <a14:cpLocks xmlns:a14="http://schemas.microsoft.com/office/drawing/2010/main" noRot="1" noChangeAspect="1" noEditPoints="1" noChangeArrowheads="1" noChangeShapeType="1"/>
              </p14:cNvContentPartPr>
              <p14:nvPr/>
            </p14:nvContentPartPr>
            <p14:xfrm>
              <a:off x="-3024188" y="29310012"/>
              <a:ext cx="0" cy="48477"/>
            </p14:xfrm>
          </p:contentPart>
        </mc:Choice>
        <mc:Fallback>
          <p:pic>
            <p:nvPicPr>
              <p:cNvPr id="15" name="Ink 3"/>
              <p:cNvPicPr>
                <a:picLocks noRot="1" noChangeAspect="1" noEditPoints="1" noChangeArrowheads="1" noChangeShapeType="1"/>
              </p:cNvPicPr>
              <p:nvPr/>
            </p:nvPicPr>
            <p:blipFill>
              <a:blip r:embed="rId3"/>
              <a:stretch>
                <a:fillRect/>
              </a:stretch>
            </p:blipFill>
            <p:spPr>
              <a:xfrm>
                <a:off x="-3024188" y="28049610"/>
                <a:ext cx="0" cy="2569281"/>
              </a:xfrm>
              <a:prstGeom prst="rect">
                <a:avLst/>
              </a:prstGeom>
            </p:spPr>
          </p:pic>
        </mc:Fallback>
      </mc:AlternateContent>
      <p:sp>
        <p:nvSpPr>
          <p:cNvPr id="29" name="Subtitle 2"/>
          <p:cNvSpPr txBox="1">
            <a:spLocks/>
          </p:cNvSpPr>
          <p:nvPr/>
        </p:nvSpPr>
        <p:spPr>
          <a:xfrm>
            <a:off x="0" y="5943600"/>
            <a:ext cx="7680960" cy="6858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3175">
            <a:solidFill>
              <a:schemeClr val="tx1"/>
            </a:solidFill>
            <a:prstDash val="sysDash"/>
          </a:ln>
        </p:spPr>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sp>
        <p:nvSpPr>
          <p:cNvPr id="30" name="TextBox 29">
            <a:hlinkClick r:id="rId4"/>
          </p:cNvPr>
          <p:cNvSpPr txBox="1"/>
          <p:nvPr/>
        </p:nvSpPr>
        <p:spPr>
          <a:xfrm>
            <a:off x="152400" y="9781401"/>
            <a:ext cx="2652008" cy="276999"/>
          </a:xfrm>
          <a:prstGeom prst="rect">
            <a:avLst/>
          </a:prstGeom>
          <a:noFill/>
        </p:spPr>
        <p:txBody>
          <a:bodyPr wrap="none" rtlCol="0">
            <a:spAutoFit/>
          </a:bodyPr>
          <a:lstStyle/>
          <a:p>
            <a:r>
              <a:rPr lang="en-US" sz="1200" dirty="0" smtClean="0">
                <a:hlinkClick r:id="rId4"/>
              </a:rPr>
              <a:t>Danielle Knight  (Study All Knight), 2015</a:t>
            </a:r>
            <a:endParaRPr lang="en-US" sz="1200" dirty="0"/>
          </a:p>
        </p:txBody>
      </p:sp>
      <p:sp>
        <p:nvSpPr>
          <p:cNvPr id="33" name="TextBox 32"/>
          <p:cNvSpPr txBox="1"/>
          <p:nvPr/>
        </p:nvSpPr>
        <p:spPr>
          <a:xfrm>
            <a:off x="2057400" y="6934200"/>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34" name="Picture 33" descr="scissors.png"/>
          <p:cNvPicPr>
            <a:picLocks noChangeAspect="1"/>
          </p:cNvPicPr>
          <p:nvPr/>
        </p:nvPicPr>
        <p:blipFill>
          <a:blip r:embed="rId5" cstate="print">
            <a:lum bright="-10000" contrast="20000"/>
          </a:blip>
          <a:stretch>
            <a:fillRect/>
          </a:stretch>
        </p:blipFill>
        <p:spPr>
          <a:xfrm>
            <a:off x="2209800" y="6934200"/>
            <a:ext cx="384547" cy="274320"/>
          </a:xfrm>
          <a:prstGeom prst="rect">
            <a:avLst/>
          </a:prstGeom>
          <a:ln>
            <a:noFill/>
          </a:ln>
          <a:effectLst>
            <a:outerShdw blurRad="50800" dist="38100" dir="5400000" algn="t" rotWithShape="0">
              <a:prstClr val="black">
                <a:alpha val="40000"/>
              </a:prstClr>
            </a:outerShdw>
          </a:effectLst>
        </p:spPr>
      </p:pic>
      <p:sp>
        <p:nvSpPr>
          <p:cNvPr id="35" name="Rectangle 34"/>
          <p:cNvSpPr/>
          <p:nvPr/>
        </p:nvSpPr>
        <p:spPr>
          <a:xfrm>
            <a:off x="381000" y="6096000"/>
            <a:ext cx="7010400" cy="523220"/>
          </a:xfrm>
          <a:prstGeom prst="rect">
            <a:avLst/>
          </a:prstGeom>
        </p:spPr>
        <p:txBody>
          <a:bodyPr wrap="square" anchor="b">
            <a:spAutoFit/>
          </a:bodyPr>
          <a:lstStyle/>
          <a:p>
            <a:pPr algn="ctr"/>
            <a:r>
              <a:rPr lang="en-US" sz="2800" dirty="0" smtClean="0">
                <a:latin typeface="Showcard Gothic" pitchFamily="82" charset="0"/>
              </a:rPr>
              <a:t>Chapters 21-28</a:t>
            </a:r>
            <a:endParaRPr lang="en-US" sz="2800" dirty="0">
              <a:latin typeface="Showcard Gothic" pitchFamily="82" charset="0"/>
            </a:endParaRPr>
          </a:p>
        </p:txBody>
      </p:sp>
      <p:sp>
        <p:nvSpPr>
          <p:cNvPr id="10" name="TextBox 9"/>
          <p:cNvSpPr txBox="1"/>
          <p:nvPr/>
        </p:nvSpPr>
        <p:spPr>
          <a:xfrm>
            <a:off x="533400" y="1905000"/>
            <a:ext cx="6324600" cy="4047262"/>
          </a:xfrm>
          <a:prstGeom prst="rect">
            <a:avLst/>
          </a:prstGeom>
          <a:noFill/>
        </p:spPr>
        <p:txBody>
          <a:bodyPr wrap="square" rtlCol="0">
            <a:spAutoFit/>
          </a:bodyPr>
          <a:lstStyle/>
          <a:p>
            <a:r>
              <a:rPr lang="en-US" sz="1200" b="1" dirty="0" smtClean="0"/>
              <a:t>Chapters 23-24</a:t>
            </a:r>
          </a:p>
          <a:p>
            <a:pPr marL="228600" indent="-228600">
              <a:buAutoNum type="arabicPeriod" startAt="5"/>
            </a:pPr>
            <a:r>
              <a:rPr lang="en-US" sz="1100" dirty="0" smtClean="0"/>
              <a:t>In chapter 23, what is an example of imagery?</a:t>
            </a:r>
          </a:p>
          <a:p>
            <a:pPr marL="228600" indent="-228600">
              <a:buAutoNum type="arabicPeriod" startAt="5"/>
            </a:pPr>
            <a:r>
              <a:rPr lang="en-US" sz="1100" dirty="0" smtClean="0"/>
              <a:t>What is an example of </a:t>
            </a:r>
            <a:r>
              <a:rPr lang="en-US" sz="1100" smtClean="0"/>
              <a:t>verbal irony </a:t>
            </a:r>
            <a:r>
              <a:rPr lang="en-US" sz="1100" dirty="0" smtClean="0"/>
              <a:t>in chapter 23?</a:t>
            </a:r>
          </a:p>
          <a:p>
            <a:pPr marL="228600" indent="-228600">
              <a:buAutoNum type="arabicPeriod" startAt="5"/>
            </a:pPr>
            <a:r>
              <a:rPr lang="en-US" sz="1100" dirty="0" smtClean="0"/>
              <a:t>How do we see Kyle being less of a friend to Scott in chapter 23.  Who “takes” Kyle’s place, and how do you think this will affect the story?</a:t>
            </a:r>
          </a:p>
          <a:p>
            <a:pPr marL="228600" indent="-228600">
              <a:buAutoNum type="arabicPeriod" startAt="5"/>
            </a:pPr>
            <a:r>
              <a:rPr lang="en-US" sz="1100" dirty="0" smtClean="0"/>
              <a:t>What is an example of foreshadowing in chapter 24?  What prediction can you make from this?</a:t>
            </a:r>
          </a:p>
          <a:p>
            <a:pPr marL="228600" indent="-228600">
              <a:buAutoNum type="arabicPeriod" startAt="5"/>
            </a:pPr>
            <a:r>
              <a:rPr lang="en-US" sz="1100" dirty="0" smtClean="0"/>
              <a:t>Who starts to notice Scott more in chapter 24?  What predictions can you make from this?</a:t>
            </a:r>
          </a:p>
          <a:p>
            <a:endParaRPr lang="en-US" sz="1200" b="1" dirty="0" smtClean="0"/>
          </a:p>
          <a:p>
            <a:r>
              <a:rPr lang="en-US" sz="1200" b="1" dirty="0" smtClean="0"/>
              <a:t>Chapters 25-26</a:t>
            </a:r>
            <a:endParaRPr lang="en-US" sz="1100" dirty="0" smtClean="0"/>
          </a:p>
          <a:p>
            <a:r>
              <a:rPr lang="en-US" sz="1100" dirty="0" smtClean="0"/>
              <a:t>10.  What did Scott do that shocked him chapter 25?  What did he do, and what is this called?</a:t>
            </a:r>
          </a:p>
          <a:p>
            <a:pPr marL="228600" indent="-228600"/>
            <a:r>
              <a:rPr lang="en-US" sz="1100" dirty="0" smtClean="0"/>
              <a:t>11.  What did Mouth do?  Did this shock you?  Why/Why not?</a:t>
            </a:r>
          </a:p>
          <a:p>
            <a:pPr marL="228600" indent="-228600">
              <a:buAutoNum type="arabicPeriod" startAt="12"/>
            </a:pPr>
            <a:r>
              <a:rPr lang="en-US" sz="1100" dirty="0" smtClean="0"/>
              <a:t>How do we see Scott’s perception of Lee change in chapter 25?</a:t>
            </a:r>
          </a:p>
          <a:p>
            <a:pPr marL="228600" indent="-228600">
              <a:buAutoNum type="arabicPeriod" startAt="12"/>
            </a:pPr>
            <a:r>
              <a:rPr lang="en-US" sz="1100" dirty="0" smtClean="0"/>
              <a:t>What is ironic in chapter 26?  What form of irony is being used?</a:t>
            </a:r>
          </a:p>
          <a:p>
            <a:pPr marL="228600" indent="-228600">
              <a:buAutoNum type="arabicPeriod" startAt="12"/>
            </a:pPr>
            <a:r>
              <a:rPr lang="en-US" sz="1100" dirty="0" smtClean="0"/>
              <a:t>What is an example of hyperbole used in chapter 26?  What affect does it have on the reader?</a:t>
            </a:r>
          </a:p>
          <a:p>
            <a:pPr marL="228600" indent="-228600">
              <a:buAutoNum type="arabicPeriod" startAt="6"/>
            </a:pPr>
            <a:endParaRPr lang="en-US" sz="1100" dirty="0" smtClean="0"/>
          </a:p>
          <a:p>
            <a:r>
              <a:rPr lang="en-US" sz="1200" b="1" dirty="0" smtClean="0"/>
              <a:t>Chapters 27-28</a:t>
            </a:r>
          </a:p>
          <a:p>
            <a:r>
              <a:rPr lang="en-US" sz="1100" dirty="0" smtClean="0"/>
              <a:t>15</a:t>
            </a:r>
            <a:r>
              <a:rPr lang="en-US" sz="1200" b="1" dirty="0" smtClean="0"/>
              <a:t>. </a:t>
            </a:r>
            <a:r>
              <a:rPr lang="en-US" sz="1100" dirty="0" smtClean="0"/>
              <a:t>What is ironic in chapter 27, and what type of irony is used? (there is more than one example of irony in this chapter, so you will have multiple answers)</a:t>
            </a:r>
          </a:p>
          <a:p>
            <a:r>
              <a:rPr lang="en-US" sz="1100" dirty="0" smtClean="0"/>
              <a:t>16.  What do we learn about Bobby in chapter 28?   What literary device is used here?  Why?</a:t>
            </a:r>
          </a:p>
          <a:p>
            <a:pPr marL="228600" indent="-228600"/>
            <a:r>
              <a:rPr lang="en-US" sz="1100" dirty="0" smtClean="0"/>
              <a:t>17.  What does Scott do that shocks him in chapter 28?  What literary device is used here?  Why?</a:t>
            </a:r>
          </a:p>
          <a:p>
            <a:pPr marL="228600" indent="-228600"/>
            <a:endParaRPr lang="en-US" sz="1100" dirty="0" smtClean="0"/>
          </a:p>
          <a:p>
            <a:pPr marL="228600" indent="-228600"/>
            <a:endParaRPr lang="en-US" sz="1100" dirty="0" smtClean="0"/>
          </a:p>
          <a:p>
            <a:pPr marL="228600" indent="-228600"/>
            <a:endParaRPr lang="en-US" sz="1100" dirty="0"/>
          </a:p>
        </p:txBody>
      </p:sp>
      <p:sp>
        <p:nvSpPr>
          <p:cNvPr id="11" name="Rectangle 10"/>
          <p:cNvSpPr/>
          <p:nvPr/>
        </p:nvSpPr>
        <p:spPr>
          <a:xfrm>
            <a:off x="533400" y="685800"/>
            <a:ext cx="6324600" cy="1123384"/>
          </a:xfrm>
          <a:prstGeom prst="rect">
            <a:avLst/>
          </a:prstGeom>
        </p:spPr>
        <p:txBody>
          <a:bodyPr wrap="square">
            <a:spAutoFit/>
          </a:bodyPr>
          <a:lstStyle/>
          <a:p>
            <a:r>
              <a:rPr lang="en-US" sz="1200" b="1" dirty="0" smtClean="0"/>
              <a:t>Chapters 21-22</a:t>
            </a:r>
          </a:p>
          <a:p>
            <a:r>
              <a:rPr lang="en-US" sz="1100" dirty="0" smtClean="0"/>
              <a:t>1.  Explain the unusual event that occurs in chapter 21.  Did you expect this to happen?  Why/why not?  If you were Scott, what kind of questions would you ask?</a:t>
            </a:r>
          </a:p>
          <a:p>
            <a:pPr marL="228600" indent="-228600"/>
            <a:r>
              <a:rPr lang="en-US" sz="1100" dirty="0" smtClean="0"/>
              <a:t>2.  .In chapter 22, there is an example of hyperbole.  What is the hyperbole?  What purpose does this serve?</a:t>
            </a:r>
          </a:p>
          <a:p>
            <a:pPr marL="228600" indent="-228600"/>
            <a:r>
              <a:rPr lang="en-US" sz="1100" dirty="0" smtClean="0"/>
              <a:t>3.   What allusion is made in chapter 22?</a:t>
            </a:r>
          </a:p>
          <a:p>
            <a:pPr marL="228600" indent="-228600"/>
            <a:r>
              <a:rPr lang="en-US" sz="1100" dirty="0" smtClean="0"/>
              <a:t>4.    What happens in chapter 22 that was unexpected for us as well as Scott?  What form of irony is this? </a:t>
            </a:r>
          </a:p>
        </p:txBody>
      </p:sp>
    </p:spTree>
    <p:extLst>
      <p:ext uri="{BB962C8B-B14F-4D97-AF65-F5344CB8AC3E}">
        <p14:creationId xmlns="" xmlns:p14="http://schemas.microsoft.com/office/powerpoint/2010/main" val="3006838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a:xfrm>
            <a:off x="228600" y="6172200"/>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Subtitle 2"/>
          <p:cNvSpPr txBox="1">
            <a:spLocks/>
          </p:cNvSpPr>
          <p:nvPr/>
        </p:nvSpPr>
        <p:spPr>
          <a:xfrm>
            <a:off x="0" y="5257800"/>
            <a:ext cx="7680960" cy="6858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3175">
            <a:solidFill>
              <a:schemeClr val="tx1"/>
            </a:solidFill>
            <a:prstDash val="sysDash"/>
          </a:ln>
        </p:spPr>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sp>
        <p:nvSpPr>
          <p:cNvPr id="13" name="TextBox 12">
            <a:hlinkClick r:id="rId3"/>
          </p:cNvPr>
          <p:cNvSpPr txBox="1"/>
          <p:nvPr/>
        </p:nvSpPr>
        <p:spPr>
          <a:xfrm>
            <a:off x="32657" y="9525000"/>
            <a:ext cx="2652008" cy="276999"/>
          </a:xfrm>
          <a:prstGeom prst="rect">
            <a:avLst/>
          </a:prstGeom>
          <a:noFill/>
        </p:spPr>
        <p:txBody>
          <a:bodyPr wrap="none" rtlCol="0">
            <a:spAutoFit/>
          </a:bodyPr>
          <a:lstStyle/>
          <a:p>
            <a:r>
              <a:rPr lang="en-US" sz="1200" dirty="0" smtClean="0">
                <a:hlinkClick r:id="rId3"/>
              </a:rPr>
              <a:t>Danielle Knight  (Study All Knight), 2015</a:t>
            </a:r>
            <a:endParaRPr lang="en-US" sz="1200" dirty="0"/>
          </a:p>
        </p:txBody>
      </p:sp>
      <p:sp>
        <p:nvSpPr>
          <p:cNvPr id="14" name="TextBox 13"/>
          <p:cNvSpPr txBox="1"/>
          <p:nvPr/>
        </p:nvSpPr>
        <p:spPr>
          <a:xfrm>
            <a:off x="1981200" y="6400800"/>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15" name="Picture 14" descr="scissors.png"/>
          <p:cNvPicPr>
            <a:picLocks noChangeAspect="1"/>
          </p:cNvPicPr>
          <p:nvPr/>
        </p:nvPicPr>
        <p:blipFill>
          <a:blip r:embed="rId4" cstate="print">
            <a:lum bright="-10000" contrast="20000"/>
          </a:blip>
          <a:stretch>
            <a:fillRect/>
          </a:stretch>
        </p:blipFill>
        <p:spPr>
          <a:xfrm>
            <a:off x="2133600" y="6400800"/>
            <a:ext cx="384547" cy="274320"/>
          </a:xfrm>
          <a:prstGeom prst="rect">
            <a:avLst/>
          </a:prstGeom>
          <a:ln>
            <a:noFill/>
          </a:ln>
          <a:effectLst>
            <a:outerShdw blurRad="50800" dist="38100" dir="5400000" algn="t" rotWithShape="0">
              <a:prstClr val="black">
                <a:alpha val="40000"/>
              </a:prstClr>
            </a:outerShdw>
          </a:effectLst>
        </p:spPr>
      </p:pic>
      <p:sp>
        <p:nvSpPr>
          <p:cNvPr id="16" name="Rectangle 15"/>
          <p:cNvSpPr/>
          <p:nvPr/>
        </p:nvSpPr>
        <p:spPr>
          <a:xfrm>
            <a:off x="381000" y="5334000"/>
            <a:ext cx="7010400" cy="523220"/>
          </a:xfrm>
          <a:prstGeom prst="rect">
            <a:avLst/>
          </a:prstGeom>
        </p:spPr>
        <p:txBody>
          <a:bodyPr wrap="square" anchor="b">
            <a:spAutoFit/>
          </a:bodyPr>
          <a:lstStyle/>
          <a:p>
            <a:pPr algn="ctr"/>
            <a:r>
              <a:rPr lang="en-US" sz="2800" dirty="0" smtClean="0">
                <a:latin typeface="Showcard Gothic" pitchFamily="82" charset="0"/>
              </a:rPr>
              <a:t>Chapters 15-20</a:t>
            </a:r>
            <a:endParaRPr lang="en-US" sz="2800" dirty="0">
              <a:latin typeface="Showcard Gothic" pitchFamily="82" charset="0"/>
            </a:endParaRPr>
          </a:p>
        </p:txBody>
      </p:sp>
      <p:sp>
        <p:nvSpPr>
          <p:cNvPr id="8" name="TextBox 7"/>
          <p:cNvSpPr txBox="1"/>
          <p:nvPr/>
        </p:nvSpPr>
        <p:spPr>
          <a:xfrm>
            <a:off x="609600" y="533400"/>
            <a:ext cx="6705600" cy="4262705"/>
          </a:xfrm>
          <a:prstGeom prst="rect">
            <a:avLst/>
          </a:prstGeom>
          <a:noFill/>
        </p:spPr>
        <p:txBody>
          <a:bodyPr wrap="square" rtlCol="0">
            <a:spAutoFit/>
          </a:bodyPr>
          <a:lstStyle/>
          <a:p>
            <a:r>
              <a:rPr lang="en-US" sz="1200" b="1" dirty="0" smtClean="0"/>
              <a:t>Chapters 15-16</a:t>
            </a:r>
          </a:p>
          <a:p>
            <a:pPr marL="228600" indent="-228600">
              <a:buAutoNum type="arabicPeriod"/>
            </a:pPr>
            <a:r>
              <a:rPr lang="en-US" sz="1100" dirty="0" smtClean="0"/>
              <a:t>In chapter 15, Scott continues to believe in stereotypes; however, something happens to make him start to rethink his views.  What is this event, why does it make him start to rethink his views about this person, and who is this person?</a:t>
            </a:r>
          </a:p>
          <a:p>
            <a:pPr marL="228600" indent="-228600">
              <a:buAutoNum type="arabicPeriod"/>
            </a:pPr>
            <a:r>
              <a:rPr lang="en-US" sz="1100" dirty="0" smtClean="0"/>
              <a:t>What is an example of an allusion in chapter 15?  </a:t>
            </a:r>
          </a:p>
          <a:p>
            <a:pPr marL="228600" indent="-228600">
              <a:buAutoNum type="arabicPeriod"/>
            </a:pPr>
            <a:r>
              <a:rPr lang="en-US" sz="1100" dirty="0" smtClean="0"/>
              <a:t>How does allusion affect the story?</a:t>
            </a:r>
          </a:p>
          <a:p>
            <a:pPr marL="228600" indent="-228600">
              <a:buAutoNum type="arabicPeriod"/>
            </a:pPr>
            <a:r>
              <a:rPr lang="en-US" sz="1100" dirty="0" smtClean="0"/>
              <a:t>In chapter 16, we see Kyle’s view of friendship.  How do Scott’s and Kyle’s views on friendship differ?  What kinds of problems can you predict might happen because of this?</a:t>
            </a:r>
          </a:p>
          <a:p>
            <a:endParaRPr lang="en-US" sz="1200" b="1" dirty="0" smtClean="0"/>
          </a:p>
          <a:p>
            <a:r>
              <a:rPr lang="en-US" sz="1200" b="1" dirty="0" smtClean="0"/>
              <a:t>Chapters 17-18</a:t>
            </a:r>
          </a:p>
          <a:p>
            <a:pPr marL="228600" indent="-228600">
              <a:buAutoNum type="arabicPeriod" startAt="5"/>
            </a:pPr>
            <a:r>
              <a:rPr lang="en-US" sz="1100" dirty="0" smtClean="0"/>
              <a:t>Who is Scott talking more and more about lately?  What inference can you make about this?</a:t>
            </a:r>
          </a:p>
          <a:p>
            <a:pPr marL="228600" indent="-228600">
              <a:buAutoNum type="arabicPeriod" startAt="5"/>
            </a:pPr>
            <a:r>
              <a:rPr lang="en-US" sz="1100" dirty="0" smtClean="0"/>
              <a:t>What inference can we begin to make about Lee and Scott?  Make a prediction about what might happen. </a:t>
            </a:r>
          </a:p>
          <a:p>
            <a:pPr marL="228600" indent="-228600">
              <a:buAutoNum type="arabicPeriod" startAt="5"/>
            </a:pPr>
            <a:r>
              <a:rPr lang="en-US" sz="1100" dirty="0" smtClean="0"/>
              <a:t>What are some literary devices you found in chapter 18?  What affect do they have on the story?</a:t>
            </a:r>
          </a:p>
          <a:p>
            <a:endParaRPr lang="en-US" sz="1200" b="1" dirty="0" smtClean="0"/>
          </a:p>
          <a:p>
            <a:r>
              <a:rPr lang="en-US" sz="1200" b="1" dirty="0" smtClean="0"/>
              <a:t>Chapters 19-20</a:t>
            </a:r>
          </a:p>
          <a:p>
            <a:pPr marL="228600" indent="-228600">
              <a:buAutoNum type="arabicPeriod" startAt="8"/>
            </a:pPr>
            <a:r>
              <a:rPr lang="en-US" sz="1100" dirty="0" smtClean="0"/>
              <a:t>In chapter 20, we see an example of how being friends with an intervener makes you more likely to be an intervener.  Explain the event and provide textual evidence. </a:t>
            </a:r>
          </a:p>
          <a:p>
            <a:pPr marL="228600" indent="-228600">
              <a:buAutoNum type="arabicPeriod" startAt="8"/>
            </a:pPr>
            <a:r>
              <a:rPr lang="en-US" sz="1100" dirty="0" smtClean="0"/>
              <a:t>Who do you think put the sign on Lee’s locker?  Why?</a:t>
            </a:r>
          </a:p>
          <a:p>
            <a:pPr marL="228600" indent="-228600">
              <a:buAutoNum type="arabicPeriod" startAt="8"/>
            </a:pPr>
            <a:r>
              <a:rPr lang="en-US" sz="1100" dirty="0" smtClean="0"/>
              <a:t>In chapter 20, Kyle seems to have “abandoned” Scott at lunch.  Make a prediction about how this will affect Scott.  </a:t>
            </a:r>
          </a:p>
          <a:p>
            <a:pPr marL="228600" indent="-228600">
              <a:buAutoNum type="arabicPeriod" startAt="8"/>
            </a:pPr>
            <a:r>
              <a:rPr lang="en-US" sz="1100" dirty="0" smtClean="0"/>
              <a:t>What form of irony is used when Scott says, “I’d already given a speech.  A successful speech, for that matter, that had launched my career in the exciting and glamorous world of student politics,” on page 146?</a:t>
            </a:r>
          </a:p>
          <a:p>
            <a:endParaRPr lang="en-US" sz="1200" b="1" dirty="0" smtClean="0"/>
          </a:p>
          <a:p>
            <a:endParaRPr lang="en-US" sz="1200" b="1" dirty="0"/>
          </a:p>
        </p:txBody>
      </p:sp>
    </p:spTree>
    <p:extLst>
      <p:ext uri="{BB962C8B-B14F-4D97-AF65-F5344CB8AC3E}">
        <p14:creationId xmlns="" xmlns:p14="http://schemas.microsoft.com/office/powerpoint/2010/main" val="371354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a:xfrm>
            <a:off x="228600" y="5486400"/>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TextBox 8">
            <a:hlinkClick r:id="rId3"/>
          </p:cNvPr>
          <p:cNvSpPr txBox="1"/>
          <p:nvPr/>
        </p:nvSpPr>
        <p:spPr>
          <a:xfrm>
            <a:off x="0" y="9781401"/>
            <a:ext cx="2652008" cy="276999"/>
          </a:xfrm>
          <a:prstGeom prst="rect">
            <a:avLst/>
          </a:prstGeom>
          <a:noFill/>
        </p:spPr>
        <p:txBody>
          <a:bodyPr wrap="none" rtlCol="0">
            <a:spAutoFit/>
          </a:bodyPr>
          <a:lstStyle/>
          <a:p>
            <a:r>
              <a:rPr lang="en-US" sz="1200" dirty="0" smtClean="0">
                <a:hlinkClick r:id="rId3"/>
              </a:rPr>
              <a:t>Danielle Knight  (Study All Knight), 2015</a:t>
            </a:r>
            <a:endParaRPr lang="en-US" sz="1200" dirty="0"/>
          </a:p>
        </p:txBody>
      </p:sp>
      <p:sp>
        <p:nvSpPr>
          <p:cNvPr id="8" name="TextBox 7"/>
          <p:cNvSpPr txBox="1"/>
          <p:nvPr/>
        </p:nvSpPr>
        <p:spPr>
          <a:xfrm>
            <a:off x="2286000" y="5562600"/>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11" name="Picture 10" descr="scissors.png"/>
          <p:cNvPicPr>
            <a:picLocks noChangeAspect="1"/>
          </p:cNvPicPr>
          <p:nvPr/>
        </p:nvPicPr>
        <p:blipFill>
          <a:blip r:embed="rId4" cstate="print">
            <a:lum bright="-10000" contrast="20000"/>
          </a:blip>
          <a:stretch>
            <a:fillRect/>
          </a:stretch>
        </p:blipFill>
        <p:spPr>
          <a:xfrm>
            <a:off x="2438400" y="5562600"/>
            <a:ext cx="384547" cy="274320"/>
          </a:xfrm>
          <a:prstGeom prst="rect">
            <a:avLst/>
          </a:prstGeom>
          <a:ln>
            <a:noFill/>
          </a:ln>
          <a:effectLst>
            <a:outerShdw blurRad="50800" dist="38100" dir="5400000" algn="t" rotWithShape="0">
              <a:prstClr val="black">
                <a:alpha val="40000"/>
              </a:prstClr>
            </a:outerShdw>
          </a:effectLst>
        </p:spPr>
      </p:pic>
      <p:sp>
        <p:nvSpPr>
          <p:cNvPr id="14" name="Subtitle 2"/>
          <p:cNvSpPr txBox="1">
            <a:spLocks/>
          </p:cNvSpPr>
          <p:nvPr/>
        </p:nvSpPr>
        <p:spPr>
          <a:xfrm>
            <a:off x="0" y="4648200"/>
            <a:ext cx="7680960" cy="6858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w="3175">
            <a:solidFill>
              <a:schemeClr val="tx1"/>
            </a:solidFill>
            <a:prstDash val="sysDash"/>
          </a:ln>
        </p:spPr>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sp>
        <p:nvSpPr>
          <p:cNvPr id="15" name="Rectangle 14"/>
          <p:cNvSpPr/>
          <p:nvPr/>
        </p:nvSpPr>
        <p:spPr>
          <a:xfrm>
            <a:off x="381000" y="4724400"/>
            <a:ext cx="7010400" cy="523220"/>
          </a:xfrm>
          <a:prstGeom prst="rect">
            <a:avLst/>
          </a:prstGeom>
        </p:spPr>
        <p:txBody>
          <a:bodyPr wrap="square" anchor="b">
            <a:spAutoFit/>
          </a:bodyPr>
          <a:lstStyle/>
          <a:p>
            <a:pPr algn="ctr"/>
            <a:r>
              <a:rPr lang="en-US" sz="2800" dirty="0" smtClean="0">
                <a:latin typeface="Showcard Gothic" pitchFamily="82" charset="0"/>
              </a:rPr>
              <a:t>Chapters 7-14</a:t>
            </a:r>
            <a:endParaRPr lang="en-US" sz="2800" dirty="0">
              <a:latin typeface="Showcard Gothic" pitchFamily="82" charset="0"/>
            </a:endParaRPr>
          </a:p>
        </p:txBody>
      </p:sp>
      <p:sp>
        <p:nvSpPr>
          <p:cNvPr id="10" name="TextBox 9"/>
          <p:cNvSpPr txBox="1"/>
          <p:nvPr/>
        </p:nvSpPr>
        <p:spPr>
          <a:xfrm>
            <a:off x="762000" y="533400"/>
            <a:ext cx="6553200" cy="4047262"/>
          </a:xfrm>
          <a:prstGeom prst="rect">
            <a:avLst/>
          </a:prstGeom>
          <a:noFill/>
        </p:spPr>
        <p:txBody>
          <a:bodyPr wrap="square" rtlCol="0">
            <a:spAutoFit/>
          </a:bodyPr>
          <a:lstStyle/>
          <a:p>
            <a:r>
              <a:rPr lang="en-US" sz="1200" b="1" dirty="0" smtClean="0"/>
              <a:t>Chapters 7-8</a:t>
            </a:r>
          </a:p>
          <a:p>
            <a:pPr marL="228600" indent="-228600">
              <a:buAutoNum type="arabicPeriod"/>
            </a:pPr>
            <a:r>
              <a:rPr lang="en-US" sz="1100" dirty="0" smtClean="0"/>
              <a:t>What are other examples of Scott and his friends becoming less close?</a:t>
            </a:r>
          </a:p>
          <a:p>
            <a:pPr marL="228600" indent="-228600">
              <a:buAutoNum type="arabicPeriod"/>
            </a:pPr>
            <a:r>
              <a:rPr lang="en-US" sz="1100" dirty="0" smtClean="0"/>
              <a:t>On page 67, Scott says, “As luck would have it, he [Mouth] was still eager to share the details of his appendix operation.”  What type of irony is being used and why?</a:t>
            </a:r>
          </a:p>
          <a:p>
            <a:pPr marL="228600" indent="-228600">
              <a:buAutoNum type="arabicPeriod"/>
            </a:pPr>
            <a:r>
              <a:rPr lang="en-US" sz="1100" dirty="0" smtClean="0"/>
              <a:t>List at least 2 different literary devices being used in these chapters.  How do they affect the story?</a:t>
            </a:r>
          </a:p>
          <a:p>
            <a:pPr marL="228600" indent="-228600">
              <a:buAutoNum type="arabicPeriod"/>
            </a:pPr>
            <a:endParaRPr lang="en-US" sz="1100" dirty="0" smtClean="0"/>
          </a:p>
          <a:p>
            <a:r>
              <a:rPr lang="en-US" sz="1200" b="1" dirty="0" smtClean="0"/>
              <a:t>Chapters 9-10</a:t>
            </a:r>
          </a:p>
          <a:p>
            <a:r>
              <a:rPr lang="en-US" sz="1100" dirty="0" smtClean="0"/>
              <a:t>4.  What are MORE examples of Scott and his friends drifting apart (excluding Mitch)?</a:t>
            </a:r>
          </a:p>
          <a:p>
            <a:pPr marL="228600" indent="-228600">
              <a:buAutoNum type="arabicPeriod" startAt="5"/>
            </a:pPr>
            <a:r>
              <a:rPr lang="en-US" sz="1100" dirty="0" smtClean="0"/>
              <a:t>What do we learn about Scott’s Spanish teacher?  What literary device is used here and why?</a:t>
            </a:r>
          </a:p>
          <a:p>
            <a:pPr marL="228600" indent="-228600">
              <a:buAutoNum type="arabicPeriod" startAt="5"/>
            </a:pPr>
            <a:r>
              <a:rPr lang="en-US" sz="1100" dirty="0" smtClean="0"/>
              <a:t>How do the different types of irony affect the story?</a:t>
            </a:r>
          </a:p>
          <a:p>
            <a:pPr marL="228600" indent="-228600">
              <a:buAutoNum type="arabicPeriod" startAt="5"/>
            </a:pPr>
            <a:endParaRPr lang="en-US" sz="1100" dirty="0" smtClean="0"/>
          </a:p>
          <a:p>
            <a:r>
              <a:rPr lang="en-US" sz="1200" b="1" dirty="0" smtClean="0"/>
              <a:t>Chapters 11-12</a:t>
            </a:r>
          </a:p>
          <a:p>
            <a:pPr marL="228600" indent="-228600">
              <a:buAutoNum type="arabicPeriod" startAt="7"/>
            </a:pPr>
            <a:r>
              <a:rPr lang="en-US" sz="1100" dirty="0" smtClean="0"/>
              <a:t>On page 90, Scott uses the name </a:t>
            </a:r>
            <a:r>
              <a:rPr lang="en-US" sz="1100" dirty="0" err="1" smtClean="0"/>
              <a:t>Ema</a:t>
            </a:r>
            <a:r>
              <a:rPr lang="en-US" sz="1100" dirty="0" smtClean="0"/>
              <a:t> </a:t>
            </a:r>
            <a:r>
              <a:rPr lang="en-US" sz="1100" dirty="0" err="1" smtClean="0"/>
              <a:t>Nekaf</a:t>
            </a:r>
            <a:r>
              <a:rPr lang="en-US" sz="1100" dirty="0" smtClean="0"/>
              <a:t>.  What is the reason, and how did you figure it out?</a:t>
            </a:r>
          </a:p>
          <a:p>
            <a:pPr marL="228600" indent="-228600">
              <a:buAutoNum type="arabicPeriod" startAt="7"/>
            </a:pPr>
            <a:r>
              <a:rPr lang="en-US" sz="1100" dirty="0" smtClean="0"/>
              <a:t>In chapter 11, what happens towards the end of the chapter, and what literary device is used?</a:t>
            </a:r>
          </a:p>
          <a:p>
            <a:pPr marL="228600" indent="-228600">
              <a:buAutoNum type="arabicPeriod" startAt="7"/>
            </a:pPr>
            <a:r>
              <a:rPr lang="en-US" sz="1100" dirty="0" smtClean="0"/>
              <a:t>In chapter 11, there is an allusion to </a:t>
            </a:r>
            <a:r>
              <a:rPr lang="en-US" sz="1100" i="1" dirty="0" err="1" smtClean="0"/>
              <a:t>To</a:t>
            </a:r>
            <a:r>
              <a:rPr lang="en-US" sz="1100" i="1" dirty="0" smtClean="0"/>
              <a:t> Kill a Mockingbird</a:t>
            </a:r>
            <a:r>
              <a:rPr lang="en-US" sz="1100" dirty="0" smtClean="0"/>
              <a:t>.  Write the quote.</a:t>
            </a:r>
          </a:p>
          <a:p>
            <a:pPr marL="228600" indent="-228600">
              <a:buAutoNum type="arabicPeriod" startAt="7"/>
            </a:pPr>
            <a:r>
              <a:rPr lang="en-US" sz="1100" dirty="0" smtClean="0"/>
              <a:t>Stereotypes play a large role in chapter 12.  Explain what a stereotype is, who Scott is stereotyping, and what kinds of stereotypes you see in your own school.  What do stereotypes do or lead to in the long-run?</a:t>
            </a:r>
          </a:p>
          <a:p>
            <a:pPr marL="228600" indent="-228600">
              <a:buAutoNum type="arabicPeriod" startAt="7"/>
            </a:pPr>
            <a:endParaRPr lang="en-US" sz="1100" dirty="0" smtClean="0"/>
          </a:p>
          <a:p>
            <a:r>
              <a:rPr lang="en-US" sz="1200" b="1" dirty="0" smtClean="0"/>
              <a:t>Chapters 13-14</a:t>
            </a:r>
          </a:p>
          <a:p>
            <a:pPr marL="228600" indent="-228600">
              <a:buAutoNum type="arabicPeriod" startAt="11"/>
            </a:pPr>
            <a:r>
              <a:rPr lang="en-US" sz="1100" dirty="0" smtClean="0"/>
              <a:t>In chapter 14, there is an example of foreshadowing.  Write the example and make a prediction. </a:t>
            </a:r>
          </a:p>
          <a:p>
            <a:pPr marL="228600" indent="-228600">
              <a:buAutoNum type="arabicPeriod" startAt="11"/>
            </a:pPr>
            <a:r>
              <a:rPr lang="en-US" sz="1100" dirty="0" smtClean="0"/>
              <a:t>Identify an example of irony in chapter 14.  Explain what type of irony is being used. </a:t>
            </a:r>
          </a:p>
          <a:p>
            <a:pPr marL="228600" indent="-228600">
              <a:buAutoNum type="arabicPeriod" startAt="11"/>
            </a:pPr>
            <a:r>
              <a:rPr lang="en-US" sz="1100" dirty="0" smtClean="0"/>
              <a:t>What is an example of slant rhyme in chapter 13?</a:t>
            </a:r>
          </a:p>
          <a:p>
            <a:pPr marL="228600" indent="-228600">
              <a:buAutoNum type="arabicPeriod" startAt="11"/>
            </a:pPr>
            <a:r>
              <a:rPr lang="en-US" sz="1100" dirty="0" smtClean="0"/>
              <a:t>What type of irony is being used when Scott describes his home in chapter 13?</a:t>
            </a:r>
            <a:endParaRPr lang="en-US" sz="1100" dirty="0"/>
          </a:p>
        </p:txBody>
      </p:sp>
    </p:spTree>
    <p:extLst>
      <p:ext uri="{BB962C8B-B14F-4D97-AF65-F5344CB8AC3E}">
        <p14:creationId xmlns="" xmlns:p14="http://schemas.microsoft.com/office/powerpoint/2010/main" val="419024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Subtitle 2"/>
          <p:cNvSpPr txBox="1">
            <a:spLocks/>
          </p:cNvSpPr>
          <p:nvPr/>
        </p:nvSpPr>
        <p:spPr>
          <a:xfrm>
            <a:off x="0" y="3886200"/>
            <a:ext cx="7680960" cy="685800"/>
          </a:xfrm>
          <a:prstGeom prst="rect">
            <a:avLst/>
          </a:prstGeom>
          <a:ln/>
        </p:spPr>
        <p:style>
          <a:lnRef idx="1">
            <a:schemeClr val="accent2"/>
          </a:lnRef>
          <a:fillRef idx="2">
            <a:schemeClr val="accent2"/>
          </a:fillRef>
          <a:effectRef idx="1">
            <a:schemeClr val="accent2"/>
          </a:effectRef>
          <a:fontRef idx="minor">
            <a:schemeClr val="dk1"/>
          </a:fontRef>
        </p:style>
        <p:txBody>
          <a:bodyPr vert="horz" lIns="101882" tIns="50941" rIns="101882" bIns="0" rtlCol="0" anchor="b" anchorCtr="1">
            <a:noAutofit/>
          </a:bodyPr>
          <a:lstStyle/>
          <a:p>
            <a:pPr marL="177800" indent="-177800">
              <a:spcBef>
                <a:spcPct val="20000"/>
              </a:spcBef>
            </a:pPr>
            <a:endParaRPr lang="en-US" sz="2400" dirty="0">
              <a:latin typeface="KG Seven Sixteen" pitchFamily="2" charset="0"/>
            </a:endParaRPr>
          </a:p>
        </p:txBody>
      </p:sp>
      <p:cxnSp>
        <p:nvCxnSpPr>
          <p:cNvPr id="7" name="Straight Connector 6"/>
          <p:cNvCxnSpPr/>
          <p:nvPr/>
        </p:nvCxnSpPr>
        <p:spPr>
          <a:xfrm>
            <a:off x="228600" y="4648200"/>
            <a:ext cx="7543800"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p14="http://schemas.microsoft.com/office/powerpoint/2010/main" Requires="p14">
          <p:contentPart p14:bwMode="auto" r:id="rId3">
            <p14:nvContentPartPr>
              <p14:cNvPr id="29" name="Ink 3"/>
              <p14:cNvContentPartPr>
                <a14:cpLocks xmlns:a14="http://schemas.microsoft.com/office/drawing/2010/main" noRot="1" noChangeAspect="1" noEditPoints="1" noChangeArrowheads="1" noChangeShapeType="1"/>
              </p14:cNvContentPartPr>
              <p14:nvPr/>
            </p14:nvContentPartPr>
            <p14:xfrm>
              <a:off x="-3024188" y="29310013"/>
              <a:ext cx="0" cy="0"/>
            </p14:xfrm>
          </p:contentPart>
        </mc:Choice>
        <mc:Fallback>
          <p:pic>
            <p:nvPicPr>
              <p:cNvPr id="29" name="Ink 3"/>
              <p:cNvPicPr>
                <a:picLocks noRot="1" noChangeAspect="1" noEditPoints="1" noChangeArrowheads="1" noChangeShapeType="1"/>
              </p:cNvPicPr>
              <p:nvPr/>
            </p:nvPicPr>
            <p:blipFill>
              <a:blip r:embed="rId4"/>
              <a:stretch>
                <a:fillRect/>
              </a:stretch>
            </p:blipFill>
            <p:spPr>
              <a:xfrm>
                <a:off x="-3024188" y="29310013"/>
                <a:ext cx="0" cy="0"/>
              </a:xfrm>
              <a:prstGeom prst="rect">
                <a:avLst/>
              </a:prstGeom>
            </p:spPr>
          </p:pic>
        </mc:Fallback>
      </mc:AlternateContent>
      <p:sp>
        <p:nvSpPr>
          <p:cNvPr id="23" name="TextBox 22">
            <a:hlinkClick r:id="rId5"/>
          </p:cNvPr>
          <p:cNvSpPr txBox="1"/>
          <p:nvPr/>
        </p:nvSpPr>
        <p:spPr>
          <a:xfrm>
            <a:off x="0" y="9781401"/>
            <a:ext cx="2652008" cy="276999"/>
          </a:xfrm>
          <a:prstGeom prst="rect">
            <a:avLst/>
          </a:prstGeom>
          <a:noFill/>
        </p:spPr>
        <p:txBody>
          <a:bodyPr wrap="none" rtlCol="0">
            <a:spAutoFit/>
          </a:bodyPr>
          <a:lstStyle/>
          <a:p>
            <a:r>
              <a:rPr lang="en-US" sz="1200" dirty="0" smtClean="0">
                <a:hlinkClick r:id="rId5"/>
              </a:rPr>
              <a:t>Danielle Knight  (Study All Knight), 2015</a:t>
            </a:r>
            <a:endParaRPr lang="en-US" sz="1200" dirty="0"/>
          </a:p>
        </p:txBody>
      </p:sp>
      <p:sp>
        <p:nvSpPr>
          <p:cNvPr id="13" name="TextBox 12"/>
          <p:cNvSpPr txBox="1"/>
          <p:nvPr/>
        </p:nvSpPr>
        <p:spPr>
          <a:xfrm>
            <a:off x="1905000" y="4724400"/>
            <a:ext cx="3494026" cy="349098"/>
          </a:xfrm>
          <a:prstGeom prst="rect">
            <a:avLst/>
          </a:prstGeom>
          <a:noFill/>
        </p:spPr>
        <p:txBody>
          <a:bodyPr wrap="none" lIns="101882" tIns="50941" rIns="101882" bIns="50941" rtlCol="0">
            <a:spAutoFit/>
          </a:bodyPr>
          <a:lstStyle/>
          <a:p>
            <a:r>
              <a:rPr lang="en-US" sz="1600" dirty="0" smtClean="0">
                <a:cs typeface="Times New Roman" pitchFamily="18" charset="0"/>
              </a:rPr>
              <a:t>            CUT ALONG  DASHED GUIDELINE</a:t>
            </a:r>
            <a:endParaRPr lang="en-US" sz="1600" dirty="0">
              <a:cs typeface="Times New Roman" pitchFamily="18" charset="0"/>
            </a:endParaRPr>
          </a:p>
        </p:txBody>
      </p:sp>
      <p:pic>
        <p:nvPicPr>
          <p:cNvPr id="14" name="Picture 13" descr="scissors.png"/>
          <p:cNvPicPr>
            <a:picLocks noChangeAspect="1"/>
          </p:cNvPicPr>
          <p:nvPr/>
        </p:nvPicPr>
        <p:blipFill>
          <a:blip r:embed="rId6" cstate="print">
            <a:lum bright="-10000" contrast="20000"/>
          </a:blip>
          <a:stretch>
            <a:fillRect/>
          </a:stretch>
        </p:blipFill>
        <p:spPr>
          <a:xfrm>
            <a:off x="2209800" y="4724400"/>
            <a:ext cx="384547" cy="274320"/>
          </a:xfrm>
          <a:prstGeom prst="rect">
            <a:avLst/>
          </a:prstGeom>
          <a:ln>
            <a:noFill/>
          </a:ln>
          <a:effectLst>
            <a:outerShdw blurRad="50800" dist="38100" dir="5400000" algn="t" rotWithShape="0">
              <a:prstClr val="black">
                <a:alpha val="40000"/>
              </a:prstClr>
            </a:outerShdw>
          </a:effectLst>
        </p:spPr>
      </p:pic>
      <p:sp>
        <p:nvSpPr>
          <p:cNvPr id="5" name="Rectangle 4"/>
          <p:cNvSpPr/>
          <p:nvPr/>
        </p:nvSpPr>
        <p:spPr>
          <a:xfrm>
            <a:off x="381000" y="3962400"/>
            <a:ext cx="7010400" cy="523220"/>
          </a:xfrm>
          <a:prstGeom prst="rect">
            <a:avLst/>
          </a:prstGeom>
        </p:spPr>
        <p:txBody>
          <a:bodyPr wrap="square" anchor="b">
            <a:spAutoFit/>
          </a:bodyPr>
          <a:lstStyle/>
          <a:p>
            <a:pPr algn="ctr"/>
            <a:r>
              <a:rPr lang="en-US" sz="2800" dirty="0" smtClean="0">
                <a:latin typeface="Showcard Gothic" pitchFamily="82" charset="0"/>
              </a:rPr>
              <a:t>Chapters 1-6</a:t>
            </a:r>
            <a:endParaRPr lang="en-US" sz="2800" dirty="0">
              <a:latin typeface="Showcard Gothic" pitchFamily="82" charset="0"/>
            </a:endParaRPr>
          </a:p>
        </p:txBody>
      </p:sp>
      <p:sp>
        <p:nvSpPr>
          <p:cNvPr id="9" name="TextBox 8"/>
          <p:cNvSpPr txBox="1"/>
          <p:nvPr/>
        </p:nvSpPr>
        <p:spPr>
          <a:xfrm>
            <a:off x="457200" y="533400"/>
            <a:ext cx="7010400" cy="3185487"/>
          </a:xfrm>
          <a:prstGeom prst="rect">
            <a:avLst/>
          </a:prstGeom>
          <a:noFill/>
        </p:spPr>
        <p:txBody>
          <a:bodyPr wrap="square" rtlCol="0">
            <a:spAutoFit/>
          </a:bodyPr>
          <a:lstStyle/>
          <a:p>
            <a:r>
              <a:rPr lang="en-US" sz="1200" b="1" dirty="0" smtClean="0"/>
              <a:t>Chapters 1-2</a:t>
            </a:r>
          </a:p>
          <a:p>
            <a:pPr marL="228600" indent="-228600">
              <a:buAutoNum type="arabicPeriod"/>
            </a:pPr>
            <a:r>
              <a:rPr lang="en-US" sz="1100" dirty="0" smtClean="0"/>
              <a:t>What are some examples of bullying in chapter 2?  How do you think this will play a part of the novel as the plot progresses?</a:t>
            </a:r>
          </a:p>
          <a:p>
            <a:pPr marL="228600" indent="-228600">
              <a:buAutoNum type="arabicPeriod"/>
            </a:pPr>
            <a:r>
              <a:rPr lang="en-US" sz="1100" dirty="0" smtClean="0"/>
              <a:t>What are some examples of allusion in these chapters?  Why are these appropriate allusions for the story line?</a:t>
            </a:r>
          </a:p>
          <a:p>
            <a:pPr marL="228600" indent="-228600">
              <a:buAutoNum type="arabicPeriod"/>
            </a:pPr>
            <a:r>
              <a:rPr lang="en-US" sz="1100" dirty="0" smtClean="0"/>
              <a:t>What are some examples of hyperbole in these chapters?  What purpose do you think these hyperboles serve for us as readers?</a:t>
            </a:r>
          </a:p>
          <a:p>
            <a:pPr marL="228600" indent="-228600">
              <a:buAutoNum type="arabicPeriod"/>
            </a:pPr>
            <a:r>
              <a:rPr lang="en-US" sz="1100" dirty="0" smtClean="0"/>
              <a:t>What are some examples of foreshadowing?  What predictions can you make from these?</a:t>
            </a:r>
          </a:p>
          <a:p>
            <a:pPr marL="228600" indent="-228600">
              <a:buAutoNum type="arabicPeriod"/>
            </a:pPr>
            <a:r>
              <a:rPr lang="en-US" sz="1100" dirty="0" smtClean="0"/>
              <a:t>What are some similes and metaphors? What comparisons are being made?  What is the purpose behind using these similes/metaphors?</a:t>
            </a:r>
          </a:p>
          <a:p>
            <a:pPr marL="228600" indent="-228600"/>
            <a:r>
              <a:rPr lang="en-US" sz="1200" b="1" dirty="0" smtClean="0"/>
              <a:t>Chapters 3-4</a:t>
            </a:r>
          </a:p>
          <a:p>
            <a:pPr marL="228600" indent="-228600">
              <a:buAutoNum type="arabicPeriod" startAt="6"/>
            </a:pPr>
            <a:r>
              <a:rPr lang="en-US" sz="1100" dirty="0" smtClean="0"/>
              <a:t>In chapter 3, identify at least one allusion.  What is the purpose for Scott to allude to this?</a:t>
            </a:r>
          </a:p>
          <a:p>
            <a:pPr marL="228600" indent="-228600">
              <a:buAutoNum type="arabicPeriod" startAt="6"/>
            </a:pPr>
            <a:r>
              <a:rPr lang="en-US" sz="1100" dirty="0" smtClean="0"/>
              <a:t>What are 2 similes in chapter 4?  Why would the author use so many similes in this novel?</a:t>
            </a:r>
          </a:p>
          <a:p>
            <a:pPr marL="228600" indent="-228600">
              <a:buAutoNum type="arabicPeriod" startAt="6"/>
            </a:pPr>
            <a:r>
              <a:rPr lang="en-US" sz="1100" dirty="0" smtClean="0"/>
              <a:t>What are at least 2 reasons that lead to Scott writing a survival guide for his new sibling?</a:t>
            </a:r>
          </a:p>
          <a:p>
            <a:pPr marL="228600" indent="-228600"/>
            <a:r>
              <a:rPr lang="en-US" sz="1200" b="1" dirty="0" smtClean="0"/>
              <a:t>Chapters 5-6</a:t>
            </a:r>
          </a:p>
          <a:p>
            <a:pPr marL="228600" indent="-228600">
              <a:buAutoNum type="arabicPeriod" startAt="9"/>
            </a:pPr>
            <a:r>
              <a:rPr lang="en-US" sz="1100" dirty="0" smtClean="0"/>
              <a:t>What are 2 major differences between Scott and his friends?</a:t>
            </a:r>
          </a:p>
          <a:p>
            <a:pPr marL="228600" indent="-228600">
              <a:buAutoNum type="arabicPeriod" startAt="9"/>
            </a:pPr>
            <a:r>
              <a:rPr lang="en-US" sz="1100" dirty="0" smtClean="0"/>
              <a:t>What leads to Bobby moving back home with Mom, Dad, and Scott?</a:t>
            </a:r>
          </a:p>
          <a:p>
            <a:pPr marL="228600" indent="-228600">
              <a:buAutoNum type="arabicPeriod" startAt="9"/>
            </a:pPr>
            <a:r>
              <a:rPr lang="en-US" sz="1100" dirty="0" smtClean="0"/>
              <a:t>What is an example of Scott and his friends drifting a part?</a:t>
            </a:r>
          </a:p>
          <a:p>
            <a:pPr marL="228600" indent="-228600">
              <a:buAutoNum type="arabicPeriod" startAt="6"/>
            </a:pPr>
            <a:endParaRPr lang="en-US" sz="1100" dirty="0"/>
          </a:p>
        </p:txBody>
      </p:sp>
    </p:spTree>
    <p:extLst>
      <p:ext uri="{BB962C8B-B14F-4D97-AF65-F5344CB8AC3E}">
        <p14:creationId xmlns="" xmlns:p14="http://schemas.microsoft.com/office/powerpoint/2010/main" val="1789497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7241</TotalTime>
  <Words>2154</Words>
  <Application>Microsoft Office PowerPoint</Application>
  <PresentationFormat>Custom</PresentationFormat>
  <Paragraphs>169</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Danielle</dc:creator>
  <cp:lastModifiedBy>pappasd</cp:lastModifiedBy>
  <cp:revision>392</cp:revision>
  <dcterms:created xsi:type="dcterms:W3CDTF">2013-07-17T13:49:35Z</dcterms:created>
  <dcterms:modified xsi:type="dcterms:W3CDTF">2016-11-03T12:09:31Z</dcterms:modified>
</cp:coreProperties>
</file>