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presProps" Target="pres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9429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9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926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275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59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519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68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7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43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00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11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90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12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31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064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23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12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0239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Short Story 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Game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915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385094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Question:</a:t>
            </a:r>
            <a:br>
              <a:rPr lang="en-US" sz="6000" dirty="0" smtClean="0"/>
            </a:br>
            <a:r>
              <a:rPr lang="en-US" sz="6000" dirty="0" smtClean="0"/>
              <a:t>Whenever you underline/bracket, what must you </a:t>
            </a:r>
            <a:r>
              <a:rPr lang="en-US" sz="6000" b="1" u="sng" dirty="0" smtClean="0"/>
              <a:t>ALWAYS </a:t>
            </a:r>
            <a:r>
              <a:rPr lang="en-US" sz="6000" dirty="0" smtClean="0"/>
              <a:t>make sure you do when you annotate?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6364349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575540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Question:</a:t>
            </a:r>
            <a:br>
              <a:rPr lang="en-US" dirty="0" smtClean="0"/>
            </a:br>
            <a:r>
              <a:rPr lang="en-US" sz="4800" dirty="0" smtClean="0"/>
              <a:t>This conflict is when the protagonist is facing another person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5474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980317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sz="6600" dirty="0" smtClean="0"/>
              <a:t>Man vs. Man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7442744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083834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5400" dirty="0" smtClean="0"/>
              <a:t>This conflict is when the protagonist is facing something from the wilderness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5308085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6343291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000" dirty="0" smtClean="0"/>
              <a:t>Man vs. Nature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9541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868838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5400" dirty="0" smtClean="0"/>
              <a:t>This conflict is when the protagonist is facing a group of people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3485923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341962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000" dirty="0" smtClean="0"/>
              <a:t>Man vs. Society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05588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342626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6000" dirty="0" smtClean="0"/>
              <a:t>This conflict is when the protagonist faces their morals/ethics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9584450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687019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000" dirty="0" smtClean="0"/>
              <a:t>Man Vs. Self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81373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6248400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4800" dirty="0" smtClean="0"/>
              <a:t>This conflict is when the protagonist faces ghosts, monsters, the undead, witches, </a:t>
            </a:r>
            <a:r>
              <a:rPr lang="en-US" sz="4800" dirty="0" err="1" smtClean="0"/>
              <a:t>etc</a:t>
            </a:r>
            <a:r>
              <a:rPr lang="en-US" sz="4800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26050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899" y="457201"/>
            <a:ext cx="10131425" cy="5085112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000" dirty="0" smtClean="0"/>
              <a:t>Man Vs. Supernatural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780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2902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5400" dirty="0" smtClean="0"/>
              <a:t>Write in the margins: Write why it stood out to you, what you were confused about, and/or what literary device is being used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1851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19" y="884649"/>
            <a:ext cx="10131428" cy="4928322"/>
          </a:xfrm>
        </p:spPr>
        <p:txBody>
          <a:bodyPr>
            <a:noAutofit/>
          </a:bodyPr>
          <a:lstStyle/>
          <a:p>
            <a:r>
              <a:rPr lang="en-US" sz="3200" dirty="0" smtClean="0"/>
              <a:t>Question:</a:t>
            </a:r>
          </a:p>
          <a:p>
            <a:r>
              <a:rPr lang="en-US" sz="6600" dirty="0" smtClean="0"/>
              <a:t>What color symbolizes death/evil/something bad?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7476014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072743"/>
          </a:xfrm>
        </p:spPr>
        <p:txBody>
          <a:bodyPr>
            <a:normAutofit/>
          </a:bodyPr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sz="8900" dirty="0" smtClean="0"/>
              <a:t>Black</a:t>
            </a:r>
            <a:endParaRPr lang="en-US" sz="8900" dirty="0"/>
          </a:p>
        </p:txBody>
      </p:sp>
    </p:spTree>
    <p:extLst>
      <p:ext uri="{BB962C8B-B14F-4D97-AF65-F5344CB8AC3E}">
        <p14:creationId xmlns:p14="http://schemas.microsoft.com/office/powerpoint/2010/main" val="224047423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929051"/>
          </a:xfrm>
        </p:spPr>
        <p:txBody>
          <a:bodyPr>
            <a:normAutofit/>
          </a:bodyPr>
          <a:lstStyle/>
          <a:p>
            <a:r>
              <a:rPr lang="en-US" dirty="0" smtClean="0"/>
              <a:t>Question:</a:t>
            </a:r>
            <a:br>
              <a:rPr lang="en-US" dirty="0" smtClean="0"/>
            </a:br>
            <a:r>
              <a:rPr lang="en-US" sz="7200" dirty="0" smtClean="0"/>
              <a:t>What color symbolizes purity/innocence/ goodness?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57445246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765074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sz="16600" dirty="0" smtClean="0"/>
              <a:t>White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34783434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4515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Question:</a:t>
            </a:r>
            <a:br>
              <a:rPr lang="en-US" dirty="0" smtClean="0"/>
            </a:br>
            <a:r>
              <a:rPr lang="en-US" sz="8000" dirty="0" smtClean="0"/>
              <a:t>What color symbolizes anger/hostility/ blood?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5605024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294811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sz="16600" dirty="0" smtClean="0"/>
              <a:t>Red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973268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626634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_________________________ is a narrator whose credibility has been compromised during the story (they lied to another character, to themselves, and/or to the audience)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79641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065917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600" dirty="0" smtClean="0"/>
              <a:t>Unreliable Narrator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82897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299494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800" dirty="0" smtClean="0"/>
              <a:t>_________________________ is the attitude of the author toward a subject or audience and is conveyed through viewpoints/diction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13978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350589"/>
          </a:xfrm>
        </p:spPr>
        <p:txBody>
          <a:bodyPr>
            <a:normAutofit/>
          </a:bodyPr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600" dirty="0" smtClean="0"/>
              <a:t>Tone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(Remember: The author is using his/her tone to give his/her attitude)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966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307457"/>
          </a:xfrm>
        </p:spPr>
        <p:txBody>
          <a:bodyPr>
            <a:normAutofit/>
          </a:bodyPr>
          <a:lstStyle/>
          <a:p>
            <a:r>
              <a:rPr lang="en-US" dirty="0" smtClean="0"/>
              <a:t>Question:</a:t>
            </a:r>
            <a:br>
              <a:rPr lang="en-US" dirty="0" smtClean="0"/>
            </a:br>
            <a:r>
              <a:rPr lang="en-US" sz="4800" dirty="0" smtClean="0"/>
              <a:t>__________________ Evokes certain feelings or vibes in the audience using descriptions/diction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72485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186687"/>
          </a:xfrm>
        </p:spPr>
        <p:txBody>
          <a:bodyPr>
            <a:normAutofit/>
          </a:bodyPr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sz="6600" dirty="0" smtClean="0"/>
              <a:t>Mood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(Remember: mood is always how you feel!)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13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505864"/>
          </a:xfrm>
        </p:spPr>
        <p:txBody>
          <a:bodyPr>
            <a:noAutofit/>
          </a:bodyPr>
          <a:lstStyle/>
          <a:p>
            <a:r>
              <a:rPr lang="en-US" sz="3200" dirty="0" smtClean="0"/>
              <a:t>Question: 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4800" dirty="0" smtClean="0"/>
              <a:t>___________________ is when you use your own experiences/prior knowledge to make a conclusion about what is being said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81735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592128"/>
          </a:xfrm>
        </p:spPr>
        <p:txBody>
          <a:bodyPr>
            <a:normAutofit/>
          </a:bodyPr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7200" dirty="0" smtClean="0"/>
              <a:t>Inference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(This is a skill that you almost ALWAYS use when you read something)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072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599"/>
            <a:ext cx="10131425" cy="5558287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Question: </a:t>
            </a:r>
            <a:br>
              <a:rPr lang="en-US" sz="6600" dirty="0" smtClean="0"/>
            </a:br>
            <a:r>
              <a:rPr lang="en-US" sz="6600" dirty="0" smtClean="0"/>
              <a:t>What do you do to a new character name when you annotate?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578166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109049"/>
          </a:xfrm>
        </p:spPr>
        <p:txBody>
          <a:bodyPr/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sz="4800" dirty="0" smtClean="0"/>
              <a:t>________________ is word choice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366532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178060"/>
          </a:xfrm>
        </p:spPr>
        <p:txBody>
          <a:bodyPr>
            <a:normAutofit/>
          </a:bodyPr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7200" dirty="0" smtClean="0"/>
              <a:t>Diction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(Remember: A </a:t>
            </a:r>
            <a:r>
              <a:rPr lang="en-US" u="sng" dirty="0" smtClean="0"/>
              <a:t>diction</a:t>
            </a:r>
            <a:r>
              <a:rPr lang="en-US" dirty="0" smtClean="0"/>
              <a:t>ary has many words, diction is choosing those words!)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588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083170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4800" dirty="0" smtClean="0"/>
              <a:t>__________________ is writing that appeals to one or more of your senses (sight, smell, touch, </a:t>
            </a:r>
            <a:r>
              <a:rPr lang="en-US" sz="4800" dirty="0" err="1" smtClean="0"/>
              <a:t>etc</a:t>
            </a:r>
            <a:r>
              <a:rPr lang="en-US" sz="4800" dirty="0" smtClean="0"/>
              <a:t>…)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14361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049328"/>
          </a:xfrm>
        </p:spPr>
        <p:txBody>
          <a:bodyPr>
            <a:normAutofit/>
          </a:bodyPr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5400" dirty="0" smtClean="0"/>
              <a:t>Imagery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(The author is creating an image for you to have as you read)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060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4800" dirty="0" smtClean="0"/>
              <a:t>__________________ is a comparison </a:t>
            </a:r>
            <a:r>
              <a:rPr lang="en-US" sz="4800" u="sng" dirty="0" smtClean="0"/>
              <a:t>not</a:t>
            </a:r>
            <a:r>
              <a:rPr lang="en-US" sz="4800" dirty="0" smtClean="0"/>
              <a:t> using like or as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38749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341962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000" dirty="0" smtClean="0"/>
              <a:t>Metaphor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(ex: You are an animal!)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9303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859547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5400" dirty="0" smtClean="0"/>
              <a:t>______________________ is a comparison using like or as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810290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160808"/>
          </a:xfrm>
        </p:spPr>
        <p:txBody>
          <a:bodyPr>
            <a:normAutofit/>
          </a:bodyPr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600" dirty="0" smtClean="0"/>
              <a:t>Simile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(Ex: you are like an animal)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1051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048664"/>
          </a:xfrm>
        </p:spPr>
        <p:txBody>
          <a:bodyPr>
            <a:normAutofit/>
          </a:bodyPr>
          <a:lstStyle/>
          <a:p>
            <a:r>
              <a:rPr lang="en-US" dirty="0" smtClean="0"/>
              <a:t>Question:</a:t>
            </a:r>
            <a:br>
              <a:rPr lang="en-US" dirty="0" smtClean="0"/>
            </a:br>
            <a:r>
              <a:rPr lang="en-US" sz="6000" dirty="0" smtClean="0"/>
              <a:t>_________________ is an extreme exaggeration in order to make a point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49936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230483"/>
          </a:xfrm>
        </p:spPr>
        <p:txBody>
          <a:bodyPr>
            <a:normAutofit/>
          </a:bodyPr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600" dirty="0" smtClean="0"/>
              <a:t>Hyperbole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(Remember: you are an extreme version of yourself when you are hyper, just like the point.)</a:t>
            </a:r>
            <a:br>
              <a:rPr lang="en-US" dirty="0" smtClean="0"/>
            </a:br>
            <a:r>
              <a:rPr lang="en-US" dirty="0" smtClean="0"/>
              <a:t>(Ex: If I told you once, I told you a million times!)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98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186687"/>
          </a:xfrm>
        </p:spPr>
        <p:txBody>
          <a:bodyPr>
            <a:normAutofit/>
          </a:bodyPr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6600" dirty="0" smtClean="0"/>
              <a:t>Box the new name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395371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445479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4800" dirty="0" smtClean="0"/>
              <a:t>___________________ is when one thing is said, but another thing is meant.  It is also meant to cause harm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118099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sz="5400" dirty="0" smtClean="0"/>
              <a:t>Sarcasm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(Ex: That color </a:t>
            </a:r>
            <a:r>
              <a:rPr lang="en-US" i="1" dirty="0" smtClean="0"/>
              <a:t>really</a:t>
            </a:r>
            <a:r>
              <a:rPr lang="en-US" dirty="0" smtClean="0"/>
              <a:t> looks great on you.—The person is really insulting you!)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0874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618008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4800" dirty="0" smtClean="0"/>
              <a:t>____________________ is one thing is said, but another is meant (this is done on purpose)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246078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092460"/>
          </a:xfrm>
        </p:spPr>
        <p:txBody>
          <a:bodyPr>
            <a:normAutofit/>
          </a:bodyPr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5400" dirty="0" smtClean="0"/>
              <a:t>Verbal Irony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(Ex: it is cold and raining outside, but I say “Wow, what  a beautiful day!)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1897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264325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4800" dirty="0" smtClean="0"/>
              <a:t>___________________This is just a matter of luck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067368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997570"/>
          </a:xfrm>
        </p:spPr>
        <p:txBody>
          <a:bodyPr>
            <a:normAutofit/>
          </a:bodyPr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000" dirty="0" smtClean="0"/>
              <a:t>Coincidence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(Ex: I am walking down the street, and I find $20!  What luck!)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437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083170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4800" dirty="0" smtClean="0"/>
              <a:t>____________________ is when the audience is expecting one outcome, but something totally different happens instead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205543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669766"/>
          </a:xfrm>
        </p:spPr>
        <p:txBody>
          <a:bodyPr>
            <a:normAutofit/>
          </a:bodyPr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000" dirty="0" smtClean="0"/>
              <a:t>Situational Irony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(Remember: The situation was not what you were expecting)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6407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117675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5400" dirty="0" smtClean="0"/>
              <a:t>________________Is when the audience knows more than one or more characters in the story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980485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07" y="963283"/>
            <a:ext cx="10131425" cy="4100423"/>
          </a:xfrm>
        </p:spPr>
        <p:txBody>
          <a:bodyPr>
            <a:normAutofit/>
          </a:bodyPr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600" dirty="0" smtClean="0"/>
              <a:t>Dramatic Irony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(Remember: We’re filled in on other’s drama in the story)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02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359879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Question:</a:t>
            </a:r>
            <a:br>
              <a:rPr lang="en-US" sz="7200" dirty="0" smtClean="0"/>
            </a:br>
            <a:r>
              <a:rPr lang="en-US" sz="7200" dirty="0" smtClean="0"/>
              <a:t>What do you do when you get a character description when you annotate?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7341787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643887"/>
          </a:xfrm>
        </p:spPr>
        <p:txBody>
          <a:bodyPr>
            <a:normAutofit/>
          </a:bodyPr>
          <a:lstStyle/>
          <a:p>
            <a:r>
              <a:rPr lang="en-US" dirty="0" smtClean="0"/>
              <a:t>Question:</a:t>
            </a:r>
            <a:br>
              <a:rPr lang="en-US" dirty="0" smtClean="0"/>
            </a:br>
            <a:r>
              <a:rPr lang="en-US" sz="4800" dirty="0" smtClean="0"/>
              <a:t>________________ is when the audience knows something terrible is going to happen to one or more character, but the character(s) don’t realize it yet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543691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065917"/>
          </a:xfrm>
        </p:spPr>
        <p:txBody>
          <a:bodyPr>
            <a:normAutofit/>
          </a:bodyPr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000" dirty="0" smtClean="0"/>
              <a:t>Tragic Irony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(Remember:  Bad things are usually a tragedy)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2268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109713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5400" dirty="0" smtClean="0"/>
              <a:t>________________ is a description of a character that must be inferred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816367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609381"/>
          </a:xfrm>
        </p:spPr>
        <p:txBody>
          <a:bodyPr>
            <a:normAutofit/>
          </a:bodyPr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sz="6000" dirty="0" smtClean="0"/>
              <a:t>Indirect Characterization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(Remember: the author is indirectly telling you about this character by telling you how they act/speak with others)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3627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471358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6000" dirty="0" smtClean="0"/>
              <a:t>_____________________ is a description of a character that is found on the page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685120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868174"/>
          </a:xfrm>
        </p:spPr>
        <p:txBody>
          <a:bodyPr>
            <a:normAutofit/>
          </a:bodyPr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000" dirty="0" smtClean="0"/>
              <a:t>Direct Characterization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(Remember: the author directly told you information about this character)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541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229819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4800" dirty="0" smtClean="0"/>
              <a:t>________________ is a general name for the description of characters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181889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264325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000" dirty="0" smtClean="0"/>
              <a:t>Characterization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510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445479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5400" dirty="0" smtClean="0"/>
              <a:t>__________________ is giving human qualities/traits to a non-human entity/object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4856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212566"/>
          </a:xfrm>
        </p:spPr>
        <p:txBody>
          <a:bodyPr>
            <a:normAutofit/>
          </a:bodyPr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000" dirty="0" smtClean="0"/>
              <a:t>Personification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(Remember: Personification has Person and if in the term!  If a person does it, it’s personification)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49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902679"/>
          </a:xfrm>
        </p:spPr>
        <p:txBody>
          <a:bodyPr>
            <a:normAutofit/>
          </a:bodyPr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sz="6600" dirty="0" smtClean="0"/>
              <a:t>Put a wavy line under the description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26377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273615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7300" dirty="0" smtClean="0"/>
              <a:t>This is a character who we know much about</a:t>
            </a:r>
            <a:endParaRPr lang="en-US" sz="7300" dirty="0"/>
          </a:p>
        </p:txBody>
      </p:sp>
    </p:spTree>
    <p:extLst>
      <p:ext uri="{BB962C8B-B14F-4D97-AF65-F5344CB8AC3E}">
        <p14:creationId xmlns:p14="http://schemas.microsoft.com/office/powerpoint/2010/main" val="39501304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298830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000" dirty="0" smtClean="0"/>
              <a:t>Round Character </a:t>
            </a:r>
            <a:br>
              <a:rPr lang="en-US" sz="6000" dirty="0" smtClean="0"/>
            </a:br>
            <a:r>
              <a:rPr lang="en-US" dirty="0" smtClean="0"/>
              <a:t>(Remember: we see a lot of a circle compared to a line)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366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988943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6000" dirty="0" smtClean="0"/>
              <a:t>This is a character who we do not know much about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0581874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833668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sz="7200" dirty="0" smtClean="0"/>
              <a:t>Flat Character</a:t>
            </a:r>
            <a:br>
              <a:rPr lang="en-US" sz="7200" dirty="0" smtClean="0"/>
            </a:br>
            <a:r>
              <a:rPr lang="en-US" dirty="0" smtClean="0"/>
              <a:t>(Remember: we can’t see much from a flat line compared to a circle)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6351081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083834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5400" dirty="0" smtClean="0"/>
              <a:t>This is a character who changes (personality/maturity) throughout the story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157240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032075"/>
          </a:xfrm>
        </p:spPr>
        <p:txBody>
          <a:bodyPr>
            <a:normAutofit/>
          </a:bodyPr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sz="6000" dirty="0" smtClean="0"/>
              <a:t>Dynamic Character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(Remember: Dynamite and Dynamic have similar beginnings.  Dynamite, once detonated, changes its surroundings, much like how a dynamic character changes in the story)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8764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816415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6000" dirty="0" smtClean="0"/>
              <a:t>This is a character who makes little to no change throughout the story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8224546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230483"/>
          </a:xfrm>
        </p:spPr>
        <p:txBody>
          <a:bodyPr>
            <a:normAutofit/>
          </a:bodyPr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600" dirty="0" smtClean="0"/>
              <a:t>Static Character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(Remember: When you have a static station on T.V. or on the radio, nothing really changes)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4296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7474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5400" dirty="0" smtClean="0"/>
              <a:t>This is a character who is the opposite of another character and can even put another character’s traits into perspective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5056961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618008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600" dirty="0" smtClean="0"/>
              <a:t>Foil Character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1337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11834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Question:</a:t>
            </a:r>
            <a:br>
              <a:rPr lang="en-US" sz="5400" dirty="0" smtClean="0"/>
            </a:br>
            <a:r>
              <a:rPr lang="en-US" sz="5400" dirty="0" smtClean="0"/>
              <a:t>What do you do when you don’t know a word/phrase and/or were assigned vocabulary when you annotate?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6805774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609381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5400" dirty="0" smtClean="0"/>
              <a:t>This is the message of the story.  This is the lesson the author wants us to learn.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6999593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479985"/>
          </a:xfrm>
        </p:spPr>
        <p:txBody>
          <a:bodyPr>
            <a:normAutofit/>
          </a:bodyPr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700" dirty="0" smtClean="0"/>
              <a:t>Theme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(Remember: </a:t>
            </a:r>
            <a:r>
              <a:rPr lang="en-US" u="sng" dirty="0" smtClean="0"/>
              <a:t>The Me</a:t>
            </a:r>
            <a:r>
              <a:rPr lang="en-US" dirty="0" smtClean="0"/>
              <a:t>ssage)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65065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558287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5400" dirty="0" smtClean="0"/>
              <a:t>This is when someone/something is used to represent something bigger than what it/they actually are on paper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7651492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971691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600" dirty="0" smtClean="0"/>
              <a:t>Symbolism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09453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599"/>
            <a:ext cx="10131425" cy="5635925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5400" dirty="0" smtClean="0"/>
              <a:t>This is a hint/clue the author gives the audience to help them figure out what will/might happen later on in the story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5210995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937185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sz="7200" dirty="0" smtClean="0"/>
              <a:t>Foreshadowing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70042396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781909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5400" dirty="0" smtClean="0"/>
              <a:t>This is a reference to another piece of literature, a work of art, mythology/religion, and/or history (people, places, events)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6546110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643887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8000" dirty="0" smtClean="0"/>
              <a:t>Allusion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52401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833668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6000" dirty="0" smtClean="0"/>
              <a:t>This is a character or force the audience follows throughout the story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9136164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531743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sz="6000" dirty="0" smtClean="0"/>
              <a:t>Protagonist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45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040038"/>
          </a:xfrm>
        </p:spPr>
        <p:txBody>
          <a:bodyPr>
            <a:normAutofit/>
          </a:bodyPr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sz="6000" dirty="0" smtClean="0"/>
              <a:t>Circle the unknown word/phrase/vocabulary term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6172533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6438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6000" dirty="0" smtClean="0"/>
              <a:t>This is a character or force  who/which causes problems/creates obstacles for the character the audience follows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5458852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574875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7200" dirty="0" smtClean="0"/>
              <a:t>Antagonist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78104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5582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4800" dirty="0" smtClean="0"/>
              <a:t>This is a play on words (meaning, there is a word that has two or more meanings).  It can be funny (though, not always), and it shows cleverness.  The phrase using this can be interpreted in more than one way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2565507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049328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8000" dirty="0" smtClean="0"/>
              <a:t>Pun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87980327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040702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4400" dirty="0" smtClean="0"/>
              <a:t>This is the repetition of the same letter sound at the start of words close together.  These tend to be tongue twisters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4275252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764657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000" dirty="0" smtClean="0"/>
              <a:t>Alliteration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(Ex: Peter Piper Picked a Pack of Pickled Peppers)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23777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531743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5400" dirty="0" smtClean="0"/>
              <a:t>This season symbolizes death in some pieces of fiction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34276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410974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600" dirty="0" smtClean="0"/>
              <a:t>Winter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5922306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885426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5400" dirty="0" smtClean="0"/>
              <a:t>This season symbolizes a new life or rebirth in some pieces of fiction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7407243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548996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600" dirty="0" smtClean="0"/>
              <a:t>Spring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231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807789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Question: </a:t>
            </a:r>
            <a:br>
              <a:rPr lang="en-US" sz="4800" dirty="0" smtClean="0"/>
            </a:br>
            <a:r>
              <a:rPr lang="en-US" sz="4800" dirty="0" smtClean="0"/>
              <a:t>What do you do when you see a literary device, find a passage confusing, or think the passage is important to your understanding or to the story when you annotate?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0148430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479985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6000" dirty="0" smtClean="0"/>
              <a:t>This season symbolizes dying in some pieces of literature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6484080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376468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600" dirty="0" smtClean="0"/>
              <a:t>Autumn/Fall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6105655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730151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5400" dirty="0" smtClean="0"/>
              <a:t>This season symbolizes the prime of life in some pieces of literature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7237728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135592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600" dirty="0" smtClean="0"/>
              <a:t>Summer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85572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635260"/>
          </a:xfrm>
        </p:spPr>
        <p:txBody>
          <a:bodyPr/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6000" dirty="0" smtClean="0"/>
              <a:t>This is what the plot line/story arc is called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7743417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548996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000" dirty="0" smtClean="0"/>
              <a:t>Freytag’s pyramid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40595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566249"/>
          </a:xfrm>
        </p:spPr>
        <p:txBody>
          <a:bodyPr/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6000" dirty="0" smtClean="0"/>
              <a:t>This is another term for problem in literature (As seen In Freytag’s pyramid)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66813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747404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7200" dirty="0" smtClean="0"/>
              <a:t>Conflict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93801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436853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r>
              <a:rPr lang="en-US" dirty="0"/>
              <a:t/>
            </a:r>
            <a:br>
              <a:rPr lang="en-US" dirty="0"/>
            </a:br>
            <a:r>
              <a:rPr lang="en-US" sz="6000" dirty="0" smtClean="0"/>
              <a:t>Denouement means the same as ___________________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6563213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695645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7200" dirty="0" smtClean="0"/>
              <a:t>Resolution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210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721525"/>
          </a:xfrm>
        </p:spPr>
        <p:txBody>
          <a:bodyPr>
            <a:normAutofit/>
          </a:bodyPr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sz="5400" dirty="0" smtClean="0"/>
              <a:t>Underline shorter passages and bracket longer passages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2622865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377132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5400" dirty="0" smtClean="0"/>
              <a:t>This is where we learn most of the main characters and learn the setting within Freytag’s Pyramid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1910401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394385"/>
          </a:xfrm>
        </p:spPr>
        <p:txBody>
          <a:bodyPr>
            <a:normAutofit/>
          </a:bodyPr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600" dirty="0" smtClean="0"/>
              <a:t>Exposition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3457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902679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5400" dirty="0" smtClean="0"/>
              <a:t>This is where the conflict explodes.  This is the turning point in the story in Freytag’s Pyramid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5594137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040702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7200" dirty="0" smtClean="0"/>
              <a:t>Climax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6240327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109713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4800" dirty="0" smtClean="0"/>
              <a:t>This is where the conflict starts to get fixed.  Things are settling down in the story in Freytag’s Pyramid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73602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385758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600" dirty="0" smtClean="0"/>
              <a:t>Falling Action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55497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55" y="437072"/>
            <a:ext cx="10131425" cy="4928558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4800" dirty="0" smtClean="0"/>
              <a:t>This is where the conflict starts to build.  Tensions start to build in Freytag’s pyramid.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43232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928558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7200" dirty="0" smtClean="0"/>
              <a:t>Rising Action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80970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4712898"/>
          </a:xfrm>
        </p:spPr>
        <p:txBody>
          <a:bodyPr>
            <a:normAutofit/>
          </a:bodyPr>
          <a:lstStyle/>
          <a:p>
            <a:r>
              <a:rPr lang="en-US" dirty="0" smtClean="0"/>
              <a:t>Question: </a:t>
            </a:r>
            <a:br>
              <a:rPr lang="en-US" dirty="0" smtClean="0"/>
            </a:br>
            <a:r>
              <a:rPr lang="en-US" sz="5400" dirty="0" smtClean="0"/>
              <a:t>This is where the story has either an open ending or a closed ending.  It has two terms in Freytag’s Pyramid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2058275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230483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sz="6000" dirty="0" smtClean="0"/>
              <a:t>Resolution/ Denouement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79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123</TotalTime>
  <Words>237</Words>
  <Application>Microsoft Office PowerPoint</Application>
  <PresentationFormat>Widescreen</PresentationFormat>
  <Paragraphs>117</Paragraphs>
  <Slides>115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115</vt:i4>
      </vt:variant>
    </vt:vector>
  </HeadingPairs>
  <TitlesOfParts>
    <vt:vector size="119" baseType="lpstr">
      <vt:lpstr>Arial</vt:lpstr>
      <vt:lpstr>Calibri</vt:lpstr>
      <vt:lpstr>Calibri Light</vt:lpstr>
      <vt:lpstr>Celestial</vt:lpstr>
      <vt:lpstr>Short Story Unit</vt:lpstr>
      <vt:lpstr>Question:  What do you do to a new character name when you annotate?</vt:lpstr>
      <vt:lpstr>Answer:  Box the new name</vt:lpstr>
      <vt:lpstr>Question: What do you do when you get a character description when you annotate?</vt:lpstr>
      <vt:lpstr>Answer: Put a wavy line under the description</vt:lpstr>
      <vt:lpstr>Question: What do you do when you don’t know a word/phrase and/or were assigned vocabulary when you annotate?</vt:lpstr>
      <vt:lpstr>Answer: Circle the unknown word/phrase/vocabulary term</vt:lpstr>
      <vt:lpstr>Question:  What do you do when you see a literary device, find a passage confusing, or think the passage is important to your understanding or to the story when you annotate?</vt:lpstr>
      <vt:lpstr>Answer: Underline shorter passages and bracket longer passages</vt:lpstr>
      <vt:lpstr>Question: Whenever you underline/bracket, what must you ALWAYS make sure you do when you annotate?</vt:lpstr>
      <vt:lpstr>Answer:  Write in the margins: Write why it stood out to you, what you were confused about, and/or what literary device is being used </vt:lpstr>
      <vt:lpstr>Question:   _________________________ is a narrator whose credibility has been compromised during the story (they lied to another character, to themselves, and/or to the audience)</vt:lpstr>
      <vt:lpstr>Answer:  Unreliable Narrator</vt:lpstr>
      <vt:lpstr>Question:   _________________________ is the attitude of the author toward a subject or audience and is conveyed through viewpoints/diction</vt:lpstr>
      <vt:lpstr>Answer:  Tone  (Remember: The author is using his/her tone to give his/her attitude)</vt:lpstr>
      <vt:lpstr>Question: __________________ Evokes certain feelings or vibes in the audience using descriptions/diction</vt:lpstr>
      <vt:lpstr>Answer: Mood (Remember: mood is always how you feel!)</vt:lpstr>
      <vt:lpstr>Question:  ___________________ is when you use your own experiences/prior knowledge to make a conclusion about what is being said</vt:lpstr>
      <vt:lpstr>Answer:  Inference (This is a skill that you almost ALWAYS use when you read something)</vt:lpstr>
      <vt:lpstr>Question:   ________________ is word choice</vt:lpstr>
      <vt:lpstr>Answer:  Diction (Remember: A dictionary has many words, diction is choosing those words!)</vt:lpstr>
      <vt:lpstr>Question:  __________________ is writing that appeals to one or more of your senses (sight, smell, touch, etc…)</vt:lpstr>
      <vt:lpstr>Answer:  Imagery  (The author is creating an image for you to have as you read)</vt:lpstr>
      <vt:lpstr>Question:  __________________ is a comparison not using like or as</vt:lpstr>
      <vt:lpstr>Answer:  Metaphor (ex: You are an animal!) </vt:lpstr>
      <vt:lpstr>Question:  ______________________ is a comparison using like or as</vt:lpstr>
      <vt:lpstr>Answer:  Simile (Ex: you are like an animal)</vt:lpstr>
      <vt:lpstr>Question: _________________ is an extreme exaggeration in order to make a point</vt:lpstr>
      <vt:lpstr>Answer:  Hyperbole  (Remember: you are an extreme version of yourself when you are hyper, just like the point.) (Ex: If I told you once, I told you a million times!)</vt:lpstr>
      <vt:lpstr>Question:  ___________________ is when one thing is said, but another thing is meant.  It is also meant to cause harm</vt:lpstr>
      <vt:lpstr>Answer: Sarcasm (Ex: That color really looks great on you.—The person is really insulting you!)</vt:lpstr>
      <vt:lpstr>Question:  ____________________ is one thing is said, but another is meant (this is done on purpose)</vt:lpstr>
      <vt:lpstr>Answer:  Verbal Irony  (Ex: it is cold and raining outside, but I say “Wow, what  a beautiful day!)</vt:lpstr>
      <vt:lpstr>Question:  ___________________This is just a matter of luck</vt:lpstr>
      <vt:lpstr>Answer:  Coincidence (Ex: I am walking down the street, and I find $20!  What luck!)</vt:lpstr>
      <vt:lpstr>Question:  ____________________ is when the audience is expecting one outcome, but something totally different happens instead</vt:lpstr>
      <vt:lpstr>Answer:  Situational Irony (Remember: The situation was not what you were expecting)</vt:lpstr>
      <vt:lpstr>Question:  ________________Is when the audience knows more than one or more characters in the story</vt:lpstr>
      <vt:lpstr>Answer:  Dramatic Irony (Remember: We’re filled in on other’s drama in the story)</vt:lpstr>
      <vt:lpstr>Question: ________________ is when the audience knows something terrible is going to happen to one or more character, but the character(s) don’t realize it yet</vt:lpstr>
      <vt:lpstr>Answer:  Tragic Irony (Remember:  Bad things are usually a tragedy)</vt:lpstr>
      <vt:lpstr>Question:  ________________ is a description of a character that must be inferred</vt:lpstr>
      <vt:lpstr>Answer: Indirect Characterization  (Remember: the author is indirectly telling you about this character by telling you how they act/speak with others)</vt:lpstr>
      <vt:lpstr>Question:  _____________________ is a description of a character that is found on the page</vt:lpstr>
      <vt:lpstr>Answer:  Direct Characterization  (Remember: the author directly told you information about this character)</vt:lpstr>
      <vt:lpstr>Question:  ________________ is a general name for the description of characters</vt:lpstr>
      <vt:lpstr>Answer:  Characterization </vt:lpstr>
      <vt:lpstr>Question:   __________________ is giving human qualities/traits to a non-human entity/object </vt:lpstr>
      <vt:lpstr>Answer:  Personification (Remember: Personification has Person and if in the term!  If a person does it, it’s personification)</vt:lpstr>
      <vt:lpstr>Question:  This is a character who we know much about</vt:lpstr>
      <vt:lpstr>Answer:  Round Character  (Remember: we see a lot of a circle compared to a line)</vt:lpstr>
      <vt:lpstr>Question:  This is a character who we do not know much about</vt:lpstr>
      <vt:lpstr>Answer: Flat Character (Remember: we can’t see much from a flat line compared to a circle)</vt:lpstr>
      <vt:lpstr>Question:  This is a character who changes (personality/maturity) throughout the story</vt:lpstr>
      <vt:lpstr>Answer: Dynamic Character (Remember: Dynamite and Dynamic have similar beginnings.  Dynamite, once detonated, changes its surroundings, much like how a dynamic character changes in the story)</vt:lpstr>
      <vt:lpstr>Question:  This is a character who makes little to no change throughout the story</vt:lpstr>
      <vt:lpstr>Answer:  Static Character (Remember: When you have a static station on T.V. or on the radio, nothing really changes)</vt:lpstr>
      <vt:lpstr>Question:  This is a character who is the opposite of another character and can even put another character’s traits into perspective</vt:lpstr>
      <vt:lpstr>Answer:  Foil Character</vt:lpstr>
      <vt:lpstr>Question:  This is the message of the story.  This is the lesson the author wants us to learn.</vt:lpstr>
      <vt:lpstr>Answer:  Theme  (Remember: The Message) </vt:lpstr>
      <vt:lpstr>Question:  This is when someone/something is used to represent something bigger than what it/they actually are on paper</vt:lpstr>
      <vt:lpstr>Answer:  Symbolism </vt:lpstr>
      <vt:lpstr>Question:  This is a hint/clue the author gives the audience to help them figure out what will/might happen later on in the story</vt:lpstr>
      <vt:lpstr>Answer: Foreshadowing</vt:lpstr>
      <vt:lpstr>Question:  This is a reference to another piece of literature, a work of art, mythology/religion, and/or history (people, places, events)</vt:lpstr>
      <vt:lpstr>Answer:  Allusion </vt:lpstr>
      <vt:lpstr>Question:  This is a character or force the audience follows throughout the story</vt:lpstr>
      <vt:lpstr>Answer: Protagonist </vt:lpstr>
      <vt:lpstr>Question:  This is a character or force  who/which causes problems/creates obstacles for the character the audience follows</vt:lpstr>
      <vt:lpstr>Answer:  Antagonist </vt:lpstr>
      <vt:lpstr>Question:  This is a play on words (meaning, there is a word that has two or more meanings).  It can be funny (though, not always), and it shows cleverness.  The phrase using this can be interpreted in more than one way</vt:lpstr>
      <vt:lpstr>Answer:  Pun</vt:lpstr>
      <vt:lpstr>Question:  This is the repetition of the same letter sound at the start of words close together.  These tend to be tongue twisters</vt:lpstr>
      <vt:lpstr>Answer:  Alliteration  (Ex: Peter Piper Picked a Pack of Pickled Peppers)</vt:lpstr>
      <vt:lpstr>Question:  This season symbolizes death in some pieces of fiction </vt:lpstr>
      <vt:lpstr>Answer:  Winter</vt:lpstr>
      <vt:lpstr>Question:  This season symbolizes a new life or rebirth in some pieces of fiction </vt:lpstr>
      <vt:lpstr>Answer:  Spring </vt:lpstr>
      <vt:lpstr>Question:  This season symbolizes dying in some pieces of literature </vt:lpstr>
      <vt:lpstr>Answer:  Autumn/Fall</vt:lpstr>
      <vt:lpstr>Question:  This season symbolizes the prime of life in some pieces of literature </vt:lpstr>
      <vt:lpstr>Answer:  Summer </vt:lpstr>
      <vt:lpstr>Question:  This is what the plot line/story arc is called</vt:lpstr>
      <vt:lpstr>Answer:  Freytag’s pyramid </vt:lpstr>
      <vt:lpstr>Question:  This is another term for problem in literature (As seen In Freytag’s pyramid) </vt:lpstr>
      <vt:lpstr>Answer:  Conflict </vt:lpstr>
      <vt:lpstr>Question:  Denouement means the same as ___________________</vt:lpstr>
      <vt:lpstr>Answer:  Resolution </vt:lpstr>
      <vt:lpstr>Question:  This is where we learn most of the main characters and learn the setting within Freytag’s Pyramid</vt:lpstr>
      <vt:lpstr>Answer:  Exposition  </vt:lpstr>
      <vt:lpstr>Question:  This is where the conflict explodes.  This is the turning point in the story in Freytag’s Pyramid</vt:lpstr>
      <vt:lpstr>Answer:  Climax</vt:lpstr>
      <vt:lpstr>Question:  This is where the conflict starts to get fixed.  Things are settling down in the story in Freytag’s Pyramid </vt:lpstr>
      <vt:lpstr>Answer:  Falling Action </vt:lpstr>
      <vt:lpstr>Question:  This is where the conflict starts to build.  Tensions start to build in Freytag’s pyramid.  </vt:lpstr>
      <vt:lpstr>Answer:  Rising Action </vt:lpstr>
      <vt:lpstr>Question:  This is where the story has either an open ending or a closed ending.  It has two terms in Freytag’s Pyramid</vt:lpstr>
      <vt:lpstr>Answer:  Resolution/ Denouement </vt:lpstr>
      <vt:lpstr> Question: This conflict is when the protagonist is facing another person  </vt:lpstr>
      <vt:lpstr>Answer: Man vs. Man</vt:lpstr>
      <vt:lpstr>Question:  This conflict is when the protagonist is facing something from the wilderness</vt:lpstr>
      <vt:lpstr>Answer:  Man vs. Nature </vt:lpstr>
      <vt:lpstr>Question:  This conflict is when the protagonist is facing a group of people</vt:lpstr>
      <vt:lpstr>Answer:  Man vs. Society </vt:lpstr>
      <vt:lpstr>Question:  This conflict is when the protagonist faces their morals/ethics </vt:lpstr>
      <vt:lpstr>Answer:  Man Vs. Self </vt:lpstr>
      <vt:lpstr>Question:  This conflict is when the protagonist faces ghosts, monsters, the undead, witches, etc…</vt:lpstr>
      <vt:lpstr>Answer:  Man Vs. Supernatural </vt:lpstr>
      <vt:lpstr>PowerPoint Presentation</vt:lpstr>
      <vt:lpstr>Answer: Black</vt:lpstr>
      <vt:lpstr>Question: What color symbolizes purity/innocence/ goodness?</vt:lpstr>
      <vt:lpstr>Answer: White</vt:lpstr>
      <vt:lpstr>Question: What color symbolizes anger/hostility/ blood?</vt:lpstr>
      <vt:lpstr>Answer: 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Story Unit</dc:title>
  <dc:creator>Devi</dc:creator>
  <cp:lastModifiedBy>Devi Pappas</cp:lastModifiedBy>
  <cp:revision>12</cp:revision>
  <dcterms:created xsi:type="dcterms:W3CDTF">2016-09-14T21:29:42Z</dcterms:created>
  <dcterms:modified xsi:type="dcterms:W3CDTF">2018-09-17T14:28:48Z</dcterms:modified>
</cp:coreProperties>
</file>