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0"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509681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1768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8992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01338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6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98754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77196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1433905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4751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083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800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79183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9765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443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1992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1951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71903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5/4/2016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16391573"/>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Essays</a:t>
            </a:r>
            <a:endParaRPr lang="en-US" dirty="0"/>
          </a:p>
        </p:txBody>
      </p:sp>
      <p:sp>
        <p:nvSpPr>
          <p:cNvPr id="3" name="Subtitle 2"/>
          <p:cNvSpPr>
            <a:spLocks noGrp="1"/>
          </p:cNvSpPr>
          <p:nvPr>
            <p:ph type="subTitle" idx="1"/>
          </p:nvPr>
        </p:nvSpPr>
        <p:spPr/>
        <p:txBody>
          <a:bodyPr/>
          <a:lstStyle/>
          <a:p>
            <a:r>
              <a:rPr lang="en-US" dirty="0" smtClean="0"/>
              <a:t>What are they, how to write them, and more!</a:t>
            </a:r>
            <a:endParaRPr lang="en-US" dirty="0"/>
          </a:p>
        </p:txBody>
      </p:sp>
    </p:spTree>
    <p:extLst>
      <p:ext uri="{BB962C8B-B14F-4D97-AF65-F5344CB8AC3E}">
        <p14:creationId xmlns:p14="http://schemas.microsoft.com/office/powerpoint/2010/main" xmlns="" val="3451662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67361"/>
            <a:ext cx="10131427" cy="1468800"/>
          </a:xfrm>
        </p:spPr>
        <p:txBody>
          <a:bodyPr/>
          <a:lstStyle/>
          <a:p>
            <a:pPr algn="ctr"/>
            <a:r>
              <a:rPr lang="en-US" dirty="0" smtClean="0"/>
              <a:t>Now Let’s Review MLA Format One More Time Just To Be Sure…</a:t>
            </a:r>
            <a:endParaRPr lang="en-US" dirty="0"/>
          </a:p>
        </p:txBody>
      </p:sp>
      <p:sp>
        <p:nvSpPr>
          <p:cNvPr id="3" name="Text Placeholder 2"/>
          <p:cNvSpPr>
            <a:spLocks noGrp="1"/>
          </p:cNvSpPr>
          <p:nvPr>
            <p:ph type="body" idx="1"/>
          </p:nvPr>
        </p:nvSpPr>
        <p:spPr>
          <a:xfrm>
            <a:off x="685798" y="3139081"/>
            <a:ext cx="10131428" cy="860400"/>
          </a:xfrm>
        </p:spPr>
        <p:txBody>
          <a:bodyPr/>
          <a:lstStyle/>
          <a:p>
            <a:pPr algn="ctr"/>
            <a:r>
              <a:rPr lang="en-US" dirty="0" smtClean="0"/>
              <a:t>On to the next slideshow!!!</a:t>
            </a:r>
            <a:endParaRPr lang="en-US" dirty="0"/>
          </a:p>
        </p:txBody>
      </p:sp>
    </p:spTree>
    <p:extLst>
      <p:ext uri="{BB962C8B-B14F-4D97-AF65-F5344CB8AC3E}">
        <p14:creationId xmlns:p14="http://schemas.microsoft.com/office/powerpoint/2010/main" xmlns="" val="428680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25" y="491705"/>
            <a:ext cx="8915399" cy="827482"/>
          </a:xfrm>
        </p:spPr>
        <p:txBody>
          <a:bodyPr/>
          <a:lstStyle/>
          <a:p>
            <a:pPr algn="ctr"/>
            <a:r>
              <a:rPr lang="en-US" dirty="0" smtClean="0"/>
              <a:t>What is a research essay?</a:t>
            </a:r>
            <a:endParaRPr lang="en-US" dirty="0"/>
          </a:p>
        </p:txBody>
      </p:sp>
      <p:sp>
        <p:nvSpPr>
          <p:cNvPr id="3" name="Text Placeholder 2"/>
          <p:cNvSpPr>
            <a:spLocks noGrp="1"/>
          </p:cNvSpPr>
          <p:nvPr>
            <p:ph type="body" idx="1"/>
          </p:nvPr>
        </p:nvSpPr>
        <p:spPr>
          <a:xfrm>
            <a:off x="2045748" y="1511548"/>
            <a:ext cx="8915399" cy="4914652"/>
          </a:xfrm>
        </p:spPr>
        <p:txBody>
          <a:bodyPr>
            <a:normAutofit/>
          </a:bodyPr>
          <a:lstStyle/>
          <a:p>
            <a:r>
              <a:rPr lang="en-US" sz="2400" dirty="0" smtClean="0"/>
              <a:t>A research paper is an involved process of research, critical thinking, source evaluation, organization, and composition (all of which we’ve done this semester!). </a:t>
            </a:r>
          </a:p>
          <a:p>
            <a:r>
              <a:rPr lang="en-US" sz="2400" dirty="0" smtClean="0"/>
              <a:t>A research paper is an opportunity for you to increase your knowledge in a field you are interested in.  </a:t>
            </a:r>
          </a:p>
          <a:p>
            <a:r>
              <a:rPr lang="en-US" sz="2400" dirty="0" smtClean="0"/>
              <a:t>A research paper requires you to spend time investigating and evaluating sources with the intent to offer interpretations of the texts you plan on using, NOT repeating what someone else says.  (This is similar to what you did with your literary analysis essays.  You gather sources, come to a conclusion, use the quotes to support your conclusion).</a:t>
            </a:r>
          </a:p>
        </p:txBody>
      </p:sp>
    </p:spTree>
    <p:extLst>
      <p:ext uri="{BB962C8B-B14F-4D97-AF65-F5344CB8AC3E}">
        <p14:creationId xmlns:p14="http://schemas.microsoft.com/office/powerpoint/2010/main" xmlns="" val="22115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672" y="487680"/>
            <a:ext cx="8915399" cy="990090"/>
          </a:xfrm>
        </p:spPr>
        <p:txBody>
          <a:bodyPr/>
          <a:lstStyle/>
          <a:p>
            <a:pPr algn="ctr"/>
            <a:r>
              <a:rPr lang="en-US" dirty="0" smtClean="0"/>
              <a:t>How do I write a research paper?</a:t>
            </a:r>
            <a:endParaRPr lang="en-US" dirty="0"/>
          </a:p>
        </p:txBody>
      </p:sp>
      <p:sp>
        <p:nvSpPr>
          <p:cNvPr id="3" name="Text Placeholder 2"/>
          <p:cNvSpPr>
            <a:spLocks noGrp="1"/>
          </p:cNvSpPr>
          <p:nvPr>
            <p:ph type="body" idx="1"/>
          </p:nvPr>
        </p:nvSpPr>
        <p:spPr>
          <a:xfrm>
            <a:off x="1583372" y="1945168"/>
            <a:ext cx="8915399" cy="4409911"/>
          </a:xfrm>
        </p:spPr>
        <p:txBody>
          <a:bodyPr>
            <a:normAutofit/>
          </a:bodyPr>
          <a:lstStyle/>
          <a:p>
            <a:r>
              <a:rPr lang="en-US" sz="2400" dirty="0"/>
              <a:t>The purpose of a research paper is not to inform the reader about what others have to say about the topic, but to draw on what others have to say about your topic and engage the sources to provide a thoughtfully unique perspective.  </a:t>
            </a:r>
            <a:endParaRPr lang="en-US" sz="2400" dirty="0" smtClean="0"/>
          </a:p>
          <a:p>
            <a:r>
              <a:rPr lang="en-US" sz="2400" dirty="0" smtClean="0"/>
              <a:t>This can be done in two ways:</a:t>
            </a:r>
          </a:p>
          <a:p>
            <a:r>
              <a:rPr lang="en-US" sz="2400" dirty="0" smtClean="0"/>
              <a:t>The first type is argumentative—This type of research paper requires you to have a stance on the topic you researched and provide an essay where you persuade the audience as well as include a counter argument.   Your topic, then, MUST be debatable OR controversial</a:t>
            </a:r>
          </a:p>
          <a:p>
            <a:endParaRPr lang="en-US" dirty="0"/>
          </a:p>
          <a:p>
            <a:endParaRPr lang="en-US" dirty="0"/>
          </a:p>
        </p:txBody>
      </p:sp>
    </p:spTree>
    <p:extLst>
      <p:ext uri="{BB962C8B-B14F-4D97-AF65-F5344CB8AC3E}">
        <p14:creationId xmlns:p14="http://schemas.microsoft.com/office/powerpoint/2010/main" xmlns="" val="3253198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98612" y="619288"/>
            <a:ext cx="8915399" cy="5644351"/>
          </a:xfrm>
        </p:spPr>
        <p:txBody>
          <a:bodyPr/>
          <a:lstStyle/>
          <a:p>
            <a:r>
              <a:rPr lang="en-US" sz="2800" dirty="0" smtClean="0"/>
              <a:t>Read the two thesis statements provided.  Of the two, which one is debatable/controversial?  Why?</a:t>
            </a:r>
          </a:p>
          <a:p>
            <a:endParaRPr lang="en-US" sz="2800" dirty="0" smtClean="0"/>
          </a:p>
          <a:p>
            <a:pPr marL="457200" indent="-457200">
              <a:buAutoNum type="arabicPeriod"/>
            </a:pPr>
            <a:r>
              <a:rPr lang="en-US" sz="2400" dirty="0" smtClean="0"/>
              <a:t>Cigarette smoking poses medical dangers and may lead to cancer for both the smoker and those who experience secondhand smoke.</a:t>
            </a:r>
          </a:p>
          <a:p>
            <a:endParaRPr lang="en-US" sz="2400" dirty="0" smtClean="0"/>
          </a:p>
          <a:p>
            <a:pPr marL="457200" indent="-457200">
              <a:buAutoNum type="arabicPeriod" startAt="2"/>
            </a:pPr>
            <a:r>
              <a:rPr lang="en-US" sz="2400" dirty="0" smtClean="0"/>
              <a:t>Although it has been proven that cigarette smoking may lead to health problems in the smoker, the social acceptance of smoking in public places demonstrates that many still do not consider secondhand smoke as dangerous to one’s health as firsthand smoke. </a:t>
            </a:r>
          </a:p>
          <a:p>
            <a:endParaRPr lang="en-US" dirty="0" smtClean="0"/>
          </a:p>
          <a:p>
            <a:endParaRPr lang="en-US" dirty="0"/>
          </a:p>
        </p:txBody>
      </p:sp>
    </p:spTree>
    <p:extLst>
      <p:ext uri="{BB962C8B-B14F-4D97-AF65-F5344CB8AC3E}">
        <p14:creationId xmlns:p14="http://schemas.microsoft.com/office/powerpoint/2010/main" xmlns="" val="78350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71064" y="658592"/>
            <a:ext cx="8915399" cy="5501576"/>
          </a:xfrm>
        </p:spPr>
        <p:txBody>
          <a:bodyPr>
            <a:normAutofit fontScale="92500" lnSpcReduction="10000"/>
          </a:bodyPr>
          <a:lstStyle/>
          <a:p>
            <a:r>
              <a:rPr lang="en-US" dirty="0" smtClean="0"/>
              <a:t>The second type of research paper is analytical—This type often begins with you asking a question (one to research, duh) on which you have no stance.  When writing this type of research essay, it is often an exercise in exploration and evaluation.  </a:t>
            </a:r>
          </a:p>
          <a:p>
            <a:r>
              <a:rPr lang="en-US" dirty="0" smtClean="0"/>
              <a:t>For example, a student is interested in </a:t>
            </a:r>
            <a:r>
              <a:rPr lang="en-US" i="1" dirty="0" smtClean="0"/>
              <a:t>Beowulf</a:t>
            </a:r>
            <a:r>
              <a:rPr lang="en-US" dirty="0" smtClean="0"/>
              <a:t>.  He/she has read the poem and wants to offer a fresh reading it.  </a:t>
            </a:r>
            <a:endParaRPr lang="en-US" dirty="0"/>
          </a:p>
          <a:p>
            <a:r>
              <a:rPr lang="en-US" dirty="0" smtClean="0"/>
              <a:t>A question to research would be “How should one interpret the poem </a:t>
            </a:r>
            <a:r>
              <a:rPr lang="en-US" i="1" dirty="0" smtClean="0"/>
              <a:t>Beowulf</a:t>
            </a:r>
            <a:r>
              <a:rPr lang="en-US" dirty="0" smtClean="0"/>
              <a:t>?”</a:t>
            </a:r>
          </a:p>
          <a:p>
            <a:r>
              <a:rPr lang="en-US" dirty="0" smtClean="0"/>
              <a:t>His/her research may lead to the following conclusion: “</a:t>
            </a:r>
            <a:r>
              <a:rPr lang="en-US" i="1" dirty="0" smtClean="0"/>
              <a:t>Beowulf</a:t>
            </a:r>
            <a:r>
              <a:rPr lang="en-US" dirty="0" smtClean="0"/>
              <a:t> is a poem whose purpose it was to serve as an example of heterodoxy for tenth- and eleventh-century monastic communities.”</a:t>
            </a:r>
          </a:p>
          <a:p>
            <a:r>
              <a:rPr lang="en-US" dirty="0" smtClean="0"/>
              <a:t>Though this topic may be debatable, it is not the student’s intent to persuade anyone of his/her conclusion.  Therefore, a thesis statement could be:</a:t>
            </a:r>
          </a:p>
          <a:p>
            <a:r>
              <a:rPr lang="en-US" dirty="0" smtClean="0"/>
              <a:t>“Though </a:t>
            </a:r>
            <a:r>
              <a:rPr lang="en-US" i="1" dirty="0" smtClean="0"/>
              <a:t>Beowulf</a:t>
            </a:r>
            <a:r>
              <a:rPr lang="en-US" dirty="0" smtClean="0"/>
              <a:t> is often read as a poem that recounts the heroism and supernatural exploits of the protagonist Beowulf, it may also be read as a poem that served as an exemplum of heterodoxy for tenth- and eleventh-century monastic communities found in the Danelaw.”</a:t>
            </a:r>
            <a:endParaRPr lang="en-US" dirty="0"/>
          </a:p>
        </p:txBody>
      </p:sp>
    </p:spTree>
    <p:extLst>
      <p:ext uri="{BB962C8B-B14F-4D97-AF65-F5344CB8AC3E}">
        <p14:creationId xmlns:p14="http://schemas.microsoft.com/office/powerpoint/2010/main" xmlns="" val="41551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74" y="497304"/>
            <a:ext cx="11181347" cy="976855"/>
          </a:xfrm>
        </p:spPr>
        <p:txBody>
          <a:bodyPr>
            <a:normAutofit fontScale="90000"/>
          </a:bodyPr>
          <a:lstStyle/>
          <a:p>
            <a:pPr algn="ctr"/>
            <a:r>
              <a:rPr lang="en-US" dirty="0" smtClean="0"/>
              <a:t>To review: How do I know if a source is reliable?</a:t>
            </a:r>
            <a:endParaRPr lang="en-US" dirty="0"/>
          </a:p>
        </p:txBody>
      </p:sp>
      <p:sp>
        <p:nvSpPr>
          <p:cNvPr id="3" name="Text Placeholder 2"/>
          <p:cNvSpPr>
            <a:spLocks noGrp="1"/>
          </p:cNvSpPr>
          <p:nvPr>
            <p:ph type="body" idx="1"/>
          </p:nvPr>
        </p:nvSpPr>
        <p:spPr>
          <a:xfrm>
            <a:off x="1535236" y="1653202"/>
            <a:ext cx="8915399" cy="4715514"/>
          </a:xfrm>
        </p:spPr>
        <p:txBody>
          <a:bodyPr>
            <a:normAutofit/>
          </a:bodyPr>
          <a:lstStyle/>
          <a:p>
            <a:r>
              <a:rPr lang="en-US" sz="2400" dirty="0" smtClean="0"/>
              <a:t>Who is the author? –Reliable/credible sources are written by authors respected in their fields of study.  Responsible/credible authors will cite their sources so you can check the accuracy of and support for what they’re written (this also lets you springboard to other sources for your own research!)</a:t>
            </a:r>
          </a:p>
          <a:p>
            <a:endParaRPr lang="en-US" sz="2400" dirty="0" smtClean="0"/>
          </a:p>
          <a:p>
            <a:r>
              <a:rPr lang="en-US" sz="2400" dirty="0" smtClean="0"/>
              <a:t>How recent is the source?—The choice to seek recent sources depends on your topic.  History may not need recent sources.  Sources discussing technology/medicine need to be more current as they are ever-changing</a:t>
            </a:r>
          </a:p>
          <a:p>
            <a:endParaRPr lang="en-US" dirty="0"/>
          </a:p>
        </p:txBody>
      </p:sp>
    </p:spTree>
    <p:extLst>
      <p:ext uri="{BB962C8B-B14F-4D97-AF65-F5344CB8AC3E}">
        <p14:creationId xmlns:p14="http://schemas.microsoft.com/office/powerpoint/2010/main" xmlns="" val="82912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38980" y="819012"/>
            <a:ext cx="8915399" cy="5325113"/>
          </a:xfrm>
        </p:spPr>
        <p:txBody>
          <a:bodyPr>
            <a:normAutofit/>
          </a:bodyPr>
          <a:lstStyle/>
          <a:p>
            <a:r>
              <a:rPr lang="en-US" sz="2800" dirty="0" smtClean="0"/>
              <a:t>BE CAREFUL WHEN EVALUATING INTERNET SOURCES!!</a:t>
            </a:r>
          </a:p>
          <a:p>
            <a:endParaRPr lang="en-US" sz="2400" dirty="0" smtClean="0"/>
          </a:p>
          <a:p>
            <a:r>
              <a:rPr lang="en-US" sz="2400" dirty="0" smtClean="0"/>
              <a:t>NEVER use websites where an author cannot be determined, unless the site is associated with a reputable institution such as a respected university, a credible media outlet, government program or department, or well-known non-government organizations.  Beware sites like Wikipedia, which are collaboratively developed by users.  Because anyone can add or change content, the validity of information on such sites may not meet the standards for academic research.  </a:t>
            </a:r>
          </a:p>
        </p:txBody>
      </p:sp>
    </p:spTree>
    <p:extLst>
      <p:ext uri="{BB962C8B-B14F-4D97-AF65-F5344CB8AC3E}">
        <p14:creationId xmlns:p14="http://schemas.microsoft.com/office/powerpoint/2010/main" xmlns="" val="1594154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1" y="2377440"/>
            <a:ext cx="10131425" cy="1456267"/>
          </a:xfrm>
        </p:spPr>
        <p:txBody>
          <a:bodyPr/>
          <a:lstStyle/>
          <a:p>
            <a:pPr algn="ctr"/>
            <a:r>
              <a:rPr lang="en-US" dirty="0" smtClean="0"/>
              <a:t>Questions So Far?</a:t>
            </a:r>
            <a:endParaRPr lang="en-US" dirty="0"/>
          </a:p>
        </p:txBody>
      </p:sp>
    </p:spTree>
    <p:extLst>
      <p:ext uri="{BB962C8B-B14F-4D97-AF65-F5344CB8AC3E}">
        <p14:creationId xmlns:p14="http://schemas.microsoft.com/office/powerpoint/2010/main" xmlns="" val="33877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433" y="818147"/>
            <a:ext cx="8915399" cy="784350"/>
          </a:xfrm>
        </p:spPr>
        <p:txBody>
          <a:bodyPr/>
          <a:lstStyle/>
          <a:p>
            <a:pPr algn="ctr"/>
            <a:r>
              <a:rPr lang="en-US" dirty="0" smtClean="0"/>
              <a:t>Works Cited</a:t>
            </a:r>
            <a:endParaRPr lang="en-US" dirty="0"/>
          </a:p>
        </p:txBody>
      </p:sp>
      <p:sp>
        <p:nvSpPr>
          <p:cNvPr id="3" name="Text Placeholder 2"/>
          <p:cNvSpPr>
            <a:spLocks noGrp="1"/>
          </p:cNvSpPr>
          <p:nvPr>
            <p:ph type="body" idx="1"/>
          </p:nvPr>
        </p:nvSpPr>
        <p:spPr>
          <a:xfrm>
            <a:off x="1883360" y="2166550"/>
            <a:ext cx="8915399" cy="860400"/>
          </a:xfrm>
        </p:spPr>
        <p:txBody>
          <a:bodyPr/>
          <a:lstStyle/>
          <a:p>
            <a:r>
              <a:rPr lang="en-US" dirty="0"/>
              <a:t>"Establishing Arguments." </a:t>
            </a:r>
            <a:r>
              <a:rPr lang="en-US" i="1" dirty="0"/>
              <a:t>Purdue OWL</a:t>
            </a:r>
            <a:r>
              <a:rPr lang="en-US" dirty="0"/>
              <a:t>. </a:t>
            </a:r>
            <a:r>
              <a:rPr lang="en-US" dirty="0" smtClean="0"/>
              <a:t>Web</a:t>
            </a:r>
            <a:r>
              <a:rPr lang="en-US" dirty="0"/>
              <a:t>. 03 May 2016</a:t>
            </a:r>
            <a:r>
              <a:rPr lang="en-US" dirty="0" smtClean="0"/>
              <a:t>.</a:t>
            </a:r>
          </a:p>
          <a:p>
            <a:r>
              <a:rPr lang="en-US" dirty="0" smtClean="0"/>
              <a:t>“Research Papers.” </a:t>
            </a:r>
            <a:r>
              <a:rPr lang="en-US" i="1" dirty="0" smtClean="0"/>
              <a:t>Purdue OWL</a:t>
            </a:r>
            <a:r>
              <a:rPr lang="en-US" dirty="0" smtClean="0"/>
              <a:t>. Web. 03 May 2016. </a:t>
            </a:r>
            <a:endParaRPr lang="en-US" dirty="0"/>
          </a:p>
        </p:txBody>
      </p:sp>
    </p:spTree>
    <p:extLst>
      <p:ext uri="{BB962C8B-B14F-4D97-AF65-F5344CB8AC3E}">
        <p14:creationId xmlns:p14="http://schemas.microsoft.com/office/powerpoint/2010/main" xmlns="" val="3379580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129</TotalTime>
  <Words>730</Words>
  <Application>Microsoft Office PowerPoint</Application>
  <PresentationFormat>Custom</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Celestial</vt:lpstr>
      <vt:lpstr>Research Essays</vt:lpstr>
      <vt:lpstr>What is a research essay?</vt:lpstr>
      <vt:lpstr>How do I write a research paper?</vt:lpstr>
      <vt:lpstr>Slide 4</vt:lpstr>
      <vt:lpstr>Slide 5</vt:lpstr>
      <vt:lpstr>To review: How do I know if a source is reliable?</vt:lpstr>
      <vt:lpstr>Slide 7</vt:lpstr>
      <vt:lpstr>Questions So Far?</vt:lpstr>
      <vt:lpstr>Works Cited</vt:lpstr>
      <vt:lpstr>Now Let’s Review MLA Format One More Time Just To Be Sure…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Essays</dc:title>
  <dc:creator>Devi</dc:creator>
  <cp:lastModifiedBy>pappasd</cp:lastModifiedBy>
  <cp:revision>7</cp:revision>
  <dcterms:created xsi:type="dcterms:W3CDTF">2016-05-03T21:50:11Z</dcterms:created>
  <dcterms:modified xsi:type="dcterms:W3CDTF">2016-05-04T11:48:51Z</dcterms:modified>
</cp:coreProperties>
</file>