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</p:sldIdLst>
  <p:sldSz cx="9144000" cy="6858000" type="screen4x3"/>
  <p:notesSz cx="6858000" cy="9144000"/>
  <p:embeddedFontLst>
    <p:embeddedFont>
      <p:font typeface="Source Sans Pro" charset="0"/>
      <p:regular r:id="rId80"/>
      <p:bold r:id="rId81"/>
      <p:italic r:id="rId82"/>
      <p:boldItalic r:id="rId83"/>
    </p:embeddedFont>
    <p:embeddedFont>
      <p:font typeface="Calibri" pitchFamily="34" charset="0"/>
      <p:regular r:id="rId84"/>
      <p:bold r:id="rId85"/>
      <p:italic r:id="rId86"/>
      <p:boldItalic r:id="rId8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font" Target="fonts/font5.fntdata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87" Type="http://schemas.openxmlformats.org/officeDocument/2006/relationships/font" Target="fonts/font8.fntdata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font" Target="fonts/font3.fntdata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font" Target="fonts/font1.fntdata"/><Relationship Id="rId85" Type="http://schemas.openxmlformats.org/officeDocument/2006/relationships/font" Target="fonts/font6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font" Target="fonts/font4.fntdata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font" Target="fonts/font2.fntdata"/><Relationship Id="rId86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7" name="Shape 3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9" name="Shape 4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4" name="Shape 4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4" name="Shape 4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9" name="Shape 4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4" name="Shape 4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4" name="Shape 4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9" name="Shape 4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9" name="Shape 5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rgbClr val="434343"/>
            </a:gs>
            <a:gs pos="30000">
              <a:srgbClr val="505050"/>
            </a:gs>
            <a:gs pos="100000">
              <a:srgbClr val="8F8F8F"/>
            </a:gs>
          </a:gsLst>
          <a:lin ang="13000000" scaled="0"/>
        </a:gra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4752126"/>
            <a:ext cx="9144000" cy="2112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96108"/>
                </a:moveTo>
                <a:lnTo>
                  <a:pt x="0" y="119999"/>
                </a:lnTo>
                <a:lnTo>
                  <a:pt x="120000" y="119999"/>
                </a:lnTo>
                <a:lnTo>
                  <a:pt x="120000" y="0"/>
                </a:lnTo>
                <a:cubicBezTo>
                  <a:pt x="67083" y="108730"/>
                  <a:pt x="46875" y="103320"/>
                  <a:pt x="0" y="96108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  <a:effectLst>
            <a:outerShdw blurRad="50799" dist="44450" dir="16200000" algn="ctr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6105525" y="0"/>
            <a:ext cx="3038475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249"/>
                </a:moveTo>
                <a:lnTo>
                  <a:pt x="120000" y="120000"/>
                </a:lnTo>
                <a:lnTo>
                  <a:pt x="12789" y="119944"/>
                </a:lnTo>
                <a:cubicBezTo>
                  <a:pt x="80752" y="99071"/>
                  <a:pt x="100815" y="44074"/>
                  <a:pt x="0" y="0"/>
                </a:cubicBezTo>
                <a:lnTo>
                  <a:pt x="120000" y="249"/>
                </a:lnTo>
                <a:close/>
              </a:path>
            </a:pathLst>
          </a:custGeom>
          <a:solidFill>
            <a:srgbClr val="5A5A5A">
              <a:alpha val="40000"/>
            </a:srgbClr>
          </a:solidFill>
          <a:ln>
            <a:noFill/>
          </a:ln>
          <a:effectLst>
            <a:outerShdw blurRad="50799" dist="50800" dir="10800000" algn="ctr" rotWithShape="0">
              <a:srgbClr val="000000">
                <a:alpha val="4470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Clr>
                <a:srgbClr val="FF62A2"/>
              </a:buClr>
              <a:buFont typeface="Source Sans Pro"/>
              <a:buNone/>
              <a:defRPr sz="4600" b="1" i="0" u="none" strike="noStrike" cap="none">
                <a:solidFill>
                  <a:srgbClr val="FF62A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20"/>
              </a:spcBef>
              <a:buClr>
                <a:schemeClr val="accent1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2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5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6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928018" y="129381"/>
            <a:ext cx="4525963" cy="746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marR="0" lvl="0" indent="-242823" algn="l" rtl="0"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12928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127000" algn="l" rtl="0">
              <a:spcBef>
                <a:spcPts val="480"/>
              </a:spcBef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124460" algn="l" rtl="0">
              <a:spcBef>
                <a:spcPts val="400"/>
              </a:spcBef>
              <a:buClr>
                <a:schemeClr val="accent3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6807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marR="0" lvl="0" indent="-242823" algn="l" rtl="0"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12928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127000" algn="l" rtl="0">
              <a:spcBef>
                <a:spcPts val="480"/>
              </a:spcBef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124460" algn="l" rtl="0">
              <a:spcBef>
                <a:spcPts val="400"/>
              </a:spcBef>
              <a:buClr>
                <a:schemeClr val="accent3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6807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marR="0" lvl="0" indent="-242823" algn="l" rtl="0"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12928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127000" algn="l" rtl="0">
              <a:spcBef>
                <a:spcPts val="480"/>
              </a:spcBef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124460" algn="l" rtl="0">
              <a:spcBef>
                <a:spcPts val="400"/>
              </a:spcBef>
              <a:buClr>
                <a:schemeClr val="accent3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6807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434343"/>
            </a:gs>
            <a:gs pos="30000">
              <a:srgbClr val="505050"/>
            </a:gs>
            <a:gs pos="100000">
              <a:srgbClr val="8F8F8F"/>
            </a:gs>
          </a:gsLst>
          <a:lin ang="13000000" scaled="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4752126"/>
            <a:ext cx="9144000" cy="2112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96108"/>
                </a:moveTo>
                <a:lnTo>
                  <a:pt x="0" y="119999"/>
                </a:lnTo>
                <a:lnTo>
                  <a:pt x="120000" y="119999"/>
                </a:lnTo>
                <a:lnTo>
                  <a:pt x="120000" y="0"/>
                </a:lnTo>
                <a:cubicBezTo>
                  <a:pt x="67083" y="108730"/>
                  <a:pt x="46875" y="103320"/>
                  <a:pt x="0" y="96108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  <a:effectLst>
            <a:outerShdw blurRad="50799" dist="44450" dir="16200000" algn="ctr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6105525" y="0"/>
            <a:ext cx="3038475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249"/>
                </a:moveTo>
                <a:lnTo>
                  <a:pt x="120000" y="120000"/>
                </a:lnTo>
                <a:lnTo>
                  <a:pt x="12789" y="119944"/>
                </a:lnTo>
                <a:cubicBezTo>
                  <a:pt x="80752" y="99071"/>
                  <a:pt x="100815" y="44074"/>
                  <a:pt x="0" y="0"/>
                </a:cubicBezTo>
                <a:lnTo>
                  <a:pt x="120000" y="249"/>
                </a:lnTo>
                <a:close/>
              </a:path>
            </a:pathLst>
          </a:custGeom>
          <a:solidFill>
            <a:srgbClr val="5A5A5A">
              <a:alpha val="40000"/>
            </a:srgbClr>
          </a:solidFill>
          <a:ln>
            <a:noFill/>
          </a:ln>
          <a:effectLst>
            <a:outerShdw blurRad="50799" dist="50800" dir="10800000" algn="ctr" rotWithShape="0">
              <a:srgbClr val="000000">
                <a:alpha val="4470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85800" y="3583837"/>
            <a:ext cx="6629400" cy="1826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FF62A2"/>
              </a:buClr>
              <a:buFont typeface="Source Sans Pro"/>
              <a:buNone/>
              <a:defRPr sz="4200" b="1" i="0" u="none" strike="noStrike" cap="none">
                <a:solidFill>
                  <a:srgbClr val="FF62A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277876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256539" algn="l" rtl="0">
              <a:spcBef>
                <a:spcPts val="320"/>
              </a:spcBef>
              <a:buClr>
                <a:schemeClr val="accent2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238760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195072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marR="0" lvl="0" indent="-263144" algn="l" rtl="0">
              <a:spcBef>
                <a:spcPts val="520"/>
              </a:spcBef>
              <a:buClr>
                <a:schemeClr val="accent1"/>
              </a:buClr>
              <a:buSzPct val="79999"/>
              <a:buFont typeface="Noto Sans Symbols"/>
              <a:buChar char="⦿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152146" algn="l" rtl="0">
              <a:spcBef>
                <a:spcPts val="440"/>
              </a:spcBef>
              <a:buClr>
                <a:schemeClr val="accent1"/>
              </a:buClr>
              <a:buSzPct val="9000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148589" algn="l" rtl="0">
              <a:spcBef>
                <a:spcPts val="400"/>
              </a:spcBef>
              <a:buClr>
                <a:schemeClr val="accent2"/>
              </a:buClr>
              <a:buSzPct val="85000"/>
              <a:buFont typeface="Arial"/>
              <a:buChar char="○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135890" algn="l" rtl="0">
              <a:spcBef>
                <a:spcPts val="360"/>
              </a:spcBef>
              <a:buClr>
                <a:schemeClr val="accent3"/>
              </a:buClr>
              <a:buSzPct val="9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8077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-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marR="0" lvl="0" indent="-263144" algn="l" rtl="0">
              <a:spcBef>
                <a:spcPts val="520"/>
              </a:spcBef>
              <a:buClr>
                <a:schemeClr val="accent1"/>
              </a:buClr>
              <a:buSzPct val="79999"/>
              <a:buFont typeface="Noto Sans Symbols"/>
              <a:buChar char="⦿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152146" algn="l" rtl="0">
              <a:spcBef>
                <a:spcPts val="440"/>
              </a:spcBef>
              <a:buClr>
                <a:schemeClr val="accent1"/>
              </a:buClr>
              <a:buSzPct val="9000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148589" algn="l" rtl="0">
              <a:spcBef>
                <a:spcPts val="400"/>
              </a:spcBef>
              <a:buClr>
                <a:schemeClr val="accent2"/>
              </a:buClr>
              <a:buSzPct val="85000"/>
              <a:buFont typeface="Arial"/>
              <a:buChar char="○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135890" algn="l" rtl="0">
              <a:spcBef>
                <a:spcPts val="360"/>
              </a:spcBef>
              <a:buClr>
                <a:schemeClr val="accent3"/>
              </a:buClr>
              <a:buSzPct val="9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8077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-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5486400"/>
            <a:ext cx="4040187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27787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256539" algn="l" rtl="0">
              <a:spcBef>
                <a:spcPts val="360"/>
              </a:spcBef>
              <a:buClr>
                <a:schemeClr val="accent2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23876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195072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45025" y="5486400"/>
            <a:ext cx="4041774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27787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256539" algn="l" rtl="0">
              <a:spcBef>
                <a:spcPts val="360"/>
              </a:spcBef>
              <a:buClr>
                <a:schemeClr val="accent2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23876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195072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57200" y="1516912"/>
            <a:ext cx="4040187" cy="3941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marR="0" lvl="0" indent="-273303" algn="l" rtl="0">
              <a:spcBef>
                <a:spcPts val="480"/>
              </a:spcBef>
              <a:buClr>
                <a:schemeClr val="accent1"/>
              </a:buClr>
              <a:buSzPct val="80000"/>
              <a:buFont typeface="Noto Sans Symbols"/>
              <a:buChar char="⦿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163576" algn="l" rtl="0">
              <a:spcBef>
                <a:spcPts val="400"/>
              </a:spcBef>
              <a:buClr>
                <a:schemeClr val="accent1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159384" algn="l" rtl="0">
              <a:spcBef>
                <a:spcPts val="360"/>
              </a:spcBef>
              <a:buClr>
                <a:schemeClr val="accent2"/>
              </a:buClr>
              <a:buSzPct val="85000"/>
              <a:buFont typeface="Arial"/>
              <a:buChar char="○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147320" algn="l" rtl="0">
              <a:spcBef>
                <a:spcPts val="320"/>
              </a:spcBef>
              <a:buClr>
                <a:schemeClr val="accent3"/>
              </a:buClr>
              <a:buSzPct val="9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9347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-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1516912"/>
            <a:ext cx="4041774" cy="3941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marR="0" lvl="0" indent="-273303" algn="l" rtl="0">
              <a:spcBef>
                <a:spcPts val="480"/>
              </a:spcBef>
              <a:buClr>
                <a:schemeClr val="accent1"/>
              </a:buClr>
              <a:buSzPct val="80000"/>
              <a:buFont typeface="Noto Sans Symbols"/>
              <a:buChar char="⦿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163576" algn="l" rtl="0">
              <a:spcBef>
                <a:spcPts val="400"/>
              </a:spcBef>
              <a:buClr>
                <a:schemeClr val="accent1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159384" algn="l" rtl="0">
              <a:spcBef>
                <a:spcPts val="360"/>
              </a:spcBef>
              <a:buClr>
                <a:schemeClr val="accent2"/>
              </a:buClr>
              <a:buSzPct val="85000"/>
              <a:buFont typeface="Arial"/>
              <a:buChar char="○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147320" algn="l" rtl="0">
              <a:spcBef>
                <a:spcPts val="320"/>
              </a:spcBef>
              <a:buClr>
                <a:schemeClr val="accent3"/>
              </a:buClr>
              <a:buSzPct val="9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9347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-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1185528"/>
            <a:ext cx="3200399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Source Sans Pro"/>
              <a:buNone/>
              <a:defRPr sz="18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214423"/>
            <a:ext cx="27431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277876" algn="l" rtl="0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256539" algn="l" rtl="0">
              <a:spcBef>
                <a:spcPts val="200"/>
              </a:spcBef>
              <a:buClr>
                <a:schemeClr val="accent2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23876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195072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981200"/>
            <a:ext cx="70866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marR="0" lvl="0" indent="-252983" algn="l" rtl="0">
              <a:spcBef>
                <a:spcPts val="560"/>
              </a:spcBef>
              <a:buClr>
                <a:schemeClr val="accent1"/>
              </a:buClr>
              <a:buSzPct val="80000"/>
              <a:buFont typeface="Noto Sans Symbols"/>
              <a:buChar char="⦿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140716" algn="l" rtl="0">
              <a:spcBef>
                <a:spcPts val="480"/>
              </a:spcBef>
              <a:buClr>
                <a:schemeClr val="accent1"/>
              </a:buClr>
              <a:buSzPct val="90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137794" algn="l" rtl="0">
              <a:spcBef>
                <a:spcPts val="440"/>
              </a:spcBef>
              <a:buClr>
                <a:schemeClr val="accent2"/>
              </a:buClr>
              <a:buSzPct val="85000"/>
              <a:buFont typeface="Arial"/>
              <a:buChar char="○"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124460" algn="l" rtl="0">
              <a:spcBef>
                <a:spcPts val="400"/>
              </a:spcBef>
              <a:buClr>
                <a:schemeClr val="accent3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6807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156447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556732" y="1705708"/>
            <a:ext cx="3053868" cy="12538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Source Sans Pro"/>
              <a:buNone/>
              <a:defRPr sz="22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rgbClr val="4A4A4A"/>
          </a:solidFill>
          <a:ln w="50800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  <a:effectLst>
            <a:outerShdw blurRad="151999" dist="345000" dir="5400000" sx="-80000" sy="-18000" rotWithShape="0">
              <a:srgbClr val="000000">
                <a:alpha val="2470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12928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127000" algn="l" rtl="0">
              <a:spcBef>
                <a:spcPts val="480"/>
              </a:spcBef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124460" algn="l" rtl="0">
              <a:spcBef>
                <a:spcPts val="400"/>
              </a:spcBef>
              <a:buClr>
                <a:schemeClr val="accent3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6807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5556733" y="2998765"/>
            <a:ext cx="3053865" cy="2663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277876" algn="l" rtl="0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256539" algn="l" rtl="0">
              <a:spcBef>
                <a:spcPts val="200"/>
              </a:spcBef>
              <a:buClr>
                <a:schemeClr val="accent2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23876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195072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4752126"/>
            <a:ext cx="9144000" cy="2112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96108"/>
                </a:moveTo>
                <a:lnTo>
                  <a:pt x="0" y="119999"/>
                </a:lnTo>
                <a:lnTo>
                  <a:pt x="120000" y="119999"/>
                </a:lnTo>
                <a:lnTo>
                  <a:pt x="120000" y="0"/>
                </a:lnTo>
                <a:cubicBezTo>
                  <a:pt x="67083" y="108730"/>
                  <a:pt x="46875" y="103320"/>
                  <a:pt x="0" y="96108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  <a:effectLst>
            <a:outerShdw blurRad="50799" dist="44450" dir="16200000" algn="ctr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249"/>
                </a:moveTo>
                <a:lnTo>
                  <a:pt x="120000" y="120000"/>
                </a:lnTo>
                <a:lnTo>
                  <a:pt x="12789" y="119944"/>
                </a:lnTo>
                <a:cubicBezTo>
                  <a:pt x="80752" y="99071"/>
                  <a:pt x="130532" y="48066"/>
                  <a:pt x="0" y="0"/>
                </a:cubicBezTo>
                <a:lnTo>
                  <a:pt x="120000" y="249"/>
                </a:lnTo>
                <a:close/>
              </a:path>
            </a:pathLst>
          </a:custGeom>
          <a:solidFill>
            <a:srgbClr val="5A5A5A">
              <a:alpha val="40000"/>
            </a:srgbClr>
          </a:solidFill>
          <a:ln>
            <a:noFill/>
          </a:ln>
          <a:effectLst>
            <a:outerShdw blurRad="50799" dist="50800" dir="10800000" algn="ctr" rotWithShape="0">
              <a:srgbClr val="000000">
                <a:alpha val="4470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marR="0" lvl="0" indent="-242823" algn="l" rtl="0"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lvl="1" indent="-12928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lvl="2" indent="-127000" algn="l" rtl="0">
              <a:spcBef>
                <a:spcPts val="480"/>
              </a:spcBef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lvl="3" indent="-124460" algn="l" rtl="0">
              <a:spcBef>
                <a:spcPts val="400"/>
              </a:spcBef>
              <a:buClr>
                <a:schemeClr val="accent3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lvl="4" indent="-6807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u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 b="0" u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85800" y="2057400"/>
            <a:ext cx="7772400" cy="1975103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62A2"/>
              </a:buClr>
              <a:buSzPct val="25000"/>
              <a:buFont typeface="Source Sans Pro"/>
              <a:buNone/>
            </a:pPr>
            <a:r>
              <a:rPr lang="en-US" sz="6000" b="1" i="0" u="none" strike="noStrike" cap="none">
                <a:solidFill>
                  <a:srgbClr val="FF62A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POETRY:</a:t>
            </a:r>
            <a:br>
              <a:rPr lang="en-US" sz="6000" b="1" i="0" u="none" strike="noStrike" cap="none">
                <a:solidFill>
                  <a:srgbClr val="FF62A2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6000" b="1" i="0" u="none" strike="noStrike" cap="none">
                <a:solidFill>
                  <a:srgbClr val="FF62A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REVIEW GAME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8153399" cy="10972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type of poem is this?</a:t>
            </a:r>
          </a:p>
        </p:txBody>
      </p:sp>
      <p:sp>
        <p:nvSpPr>
          <p:cNvPr id="140" name="Shape 140"/>
          <p:cNvSpPr/>
          <p:nvPr/>
        </p:nvSpPr>
        <p:spPr>
          <a:xfrm>
            <a:off x="1371600" y="1371600"/>
            <a:ext cx="6172199" cy="44012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mistress' eyes are nothing like the sun;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Coral is far more red, than her lips red: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snow be white, why then her breasts are dun;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hairs be wires, black wires grow on her head.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have seen roses damasked, red and white,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But no such roses see I in her cheeks;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in some perfumes is there more delight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 in the breath that from my mistress reeks.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love to hear her speak, yet well I know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That music hath a far more pleasing sound: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grant I never saw a goddess go, 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mistress, when she walks, treads on the ground: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  </a:t>
            </a: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yet by heaven, I think my love as rare,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  </a:t>
            </a:r>
            <a:r>
              <a:rPr lang="en-US" sz="20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 any she belied with false compare.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8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88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Shakespearean Sonnet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28600" y="274319"/>
            <a:ext cx="3505200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type of poem is this?</a:t>
            </a:r>
          </a:p>
        </p:txBody>
      </p:sp>
      <p:pic>
        <p:nvPicPr>
          <p:cNvPr id="151" name="Shape 151" descr="https://s-media-cache-ak0.pinimg.com/236x/7d/d3/e1/7dd3e1adf2c49da202c84c484ea4490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8600" y="228600"/>
            <a:ext cx="4876799" cy="647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4406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8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Concrete Poem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type of poem is this?</a:t>
            </a:r>
          </a:p>
        </p:txBody>
      </p:sp>
      <p:pic>
        <p:nvPicPr>
          <p:cNvPr id="162" name="Shape 162" descr="http://www.yourdictionary.com/index.php/image/articles/18349.cat_acrostic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63" y="-2147483600"/>
            <a:ext cx="2381249" cy="3571874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/>
          <p:nvPr/>
        </p:nvSpPr>
        <p:spPr>
          <a:xfrm>
            <a:off x="1143000" y="1371600"/>
            <a:ext cx="7162799" cy="47089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Elizabeth it is in vain you say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"Love not" — thou sayest it in so sweet a way: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vain those words from thee or L. E. L.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Zantippe's talents had enforced so well: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Ah! if that language from thy heart arise,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Breathe it less gently forth — and veil thine eyes.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Endymion, recollect, when Luna tried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cure his love — was cured of all beside —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His folly — pride — and passion — for he died.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								--Edgar Allan Poe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8216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8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Acrostic Poem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type of poem is this?</a:t>
            </a:r>
          </a:p>
        </p:txBody>
      </p:sp>
      <p:sp>
        <p:nvSpPr>
          <p:cNvPr id="174" name="Shape 174"/>
          <p:cNvSpPr/>
          <p:nvPr/>
        </p:nvSpPr>
        <p:spPr>
          <a:xfrm>
            <a:off x="533400" y="1371600"/>
            <a:ext cx="7543800" cy="45243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 raid shelters, damp and black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Bombs exploding, back to back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Children crying, adults too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“Down the cellar – after you”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Evacuees on the train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Farewells said in pouring rain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Gone to live in some strange place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Hoping for a friendly face…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669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Alphabet Poem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are these lines called?</a:t>
            </a:r>
          </a:p>
        </p:txBody>
      </p:sp>
      <p:sp>
        <p:nvSpPr>
          <p:cNvPr id="185" name="Shape 185"/>
          <p:cNvSpPr/>
          <p:nvPr/>
        </p:nvSpPr>
        <p:spPr>
          <a:xfrm>
            <a:off x="457200" y="3105834"/>
            <a:ext cx="8229600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yet by heaven, I think my love as rare,</a:t>
            </a:r>
            <a:r>
              <a:rPr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 any she belied with false compare.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8216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Rhyming Couplet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3505200" cy="62026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type of poem is this? </a:t>
            </a:r>
          </a:p>
        </p:txBody>
      </p:sp>
      <p:pic>
        <p:nvPicPr>
          <p:cNvPr id="96" name="Shape 96" descr="https://historytech.files.wordpress.com/2014/04/black-out-poetry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5800" y="381000"/>
            <a:ext cx="4114800" cy="6141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this an example of?</a:t>
            </a:r>
          </a:p>
        </p:txBody>
      </p:sp>
      <p:sp>
        <p:nvSpPr>
          <p:cNvPr id="196" name="Shape 196"/>
          <p:cNvSpPr/>
          <p:nvPr/>
        </p:nvSpPr>
        <p:spPr>
          <a:xfrm>
            <a:off x="1527050" y="1126400"/>
            <a:ext cx="6400800" cy="440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mistress' eyes are nothing like the sun;                 </a:t>
            </a:r>
            <a:r>
              <a:rPr lang="en-US" b="1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Coral is far more red, than her lips red:                        </a:t>
            </a:r>
            <a:r>
              <a:rPr lang="en-US" b="1" i="1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snow be white, why then her breasts are dun;          </a:t>
            </a:r>
            <a:r>
              <a:rPr lang="en-US" b="1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hairs be wires, black wires grow on her head.         </a:t>
            </a:r>
            <a:r>
              <a:rPr lang="en-US" b="1" i="1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 B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have seen roses damasked, red and white,               </a:t>
            </a:r>
            <a:r>
              <a:rPr lang="en-US" b="1" i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But no such roses see I in her cheeks;                        </a:t>
            </a:r>
            <a:r>
              <a:rPr lang="en-US" b="1" i="1" dirty="0">
                <a:solidFill>
                  <a:srgbClr val="87BAFF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in some perfumes is there more delight                </a:t>
            </a:r>
            <a:r>
              <a:rPr lang="en-US" b="1" i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 in the breath that from my mistress reeks.          </a:t>
            </a:r>
            <a:r>
              <a:rPr lang="en-US" b="1" i="1" dirty="0">
                <a:solidFill>
                  <a:srgbClr val="87BAFF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love to hear her speak, yet well I know                      </a:t>
            </a:r>
            <a:r>
              <a:rPr lang="en-US" b="1" i="1" dirty="0">
                <a:solidFill>
                  <a:srgbClr val="EFB2FF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That music hath a far more pleasing sound:                F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grant I never saw a goddess go,                               </a:t>
            </a:r>
            <a:r>
              <a:rPr lang="en-US" b="1" i="1" dirty="0">
                <a:solidFill>
                  <a:srgbClr val="EFB2FF"/>
                </a:solidFill>
                <a:latin typeface="Arial"/>
                <a:ea typeface="Arial"/>
                <a:cs typeface="Arial"/>
                <a:sym typeface="Arial"/>
              </a:rPr>
              <a:t> E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mistress, when she walks, treads on the ground:  </a:t>
            </a:r>
            <a:r>
              <a:rPr lang="en-US" b="1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  </a:t>
            </a: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yet by heaven, I think my love as rare,             </a:t>
            </a:r>
            <a:r>
              <a:rPr lang="en-US" b="1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  </a:t>
            </a:r>
            <a:r>
              <a:rPr lang="en-US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 any she belied with false compare.                     </a:t>
            </a:r>
            <a:r>
              <a:rPr lang="en-US" b="1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External Rhyme Scheme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 rot="5400000">
            <a:off x="5226600" y="1677447"/>
            <a:ext cx="4863000" cy="20574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the MAIN lit. device used in this poem by H.D.?</a:t>
            </a:r>
          </a:p>
        </p:txBody>
      </p:sp>
      <p:sp>
        <p:nvSpPr>
          <p:cNvPr id="207" name="Shape 207"/>
          <p:cNvSpPr/>
          <p:nvPr/>
        </p:nvSpPr>
        <p:spPr>
          <a:xfrm>
            <a:off x="304801" y="381000"/>
            <a:ext cx="3886199" cy="601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hates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still eyes in the white face,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luster as of olives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 she stands,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white hands.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reviles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wan face when she smiles,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Hating it deeper still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it grows wan and white,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Remembering past enchantments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past ills.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Greece sees unmoved,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God’s daughter</a:t>
            </a:r>
            <a:r>
              <a:rPr lang="en-US" sz="11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born of love,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beauty of cool feet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slenderest knees,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Could love indeed the maid,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Only if she were laid,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White ash amid funeral cypresses.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3810000" y="5257800"/>
            <a:ext cx="3017838" cy="9524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3657600" y="5410200"/>
            <a:ext cx="51816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Helen was a mortal woman, but rumored to be a daughter of Zeus.  Her mother was Leda</a:t>
            </a:r>
            <a:r>
              <a:rPr lang="en-US"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9740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138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Blason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the tone of this poem?</a:t>
            </a:r>
          </a:p>
        </p:txBody>
      </p:sp>
      <p:sp>
        <p:nvSpPr>
          <p:cNvPr id="221" name="Shape 221"/>
          <p:cNvSpPr/>
          <p:nvPr/>
        </p:nvSpPr>
        <p:spPr>
          <a:xfrm>
            <a:off x="304801" y="304800"/>
            <a:ext cx="3352800" cy="6095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hates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still eyes in the white face,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luster as of olives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 she stands,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white hands.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reviles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wan face when she smiles,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Hating it deeper still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it grows wan and white,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Remembering past enchantments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past ills.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Greece sees unmoved,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God’s daughter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born of love,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beauty of cool feet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slenderest knees,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Could love indeed the maid,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Only if she were laid,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White ash amid funeral cypresses.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3810000" y="5257800"/>
            <a:ext cx="3017838" cy="9524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3657600" y="5410200"/>
            <a:ext cx="51816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Helen was a mortal woman, but rumored to be a daughter of Zeus.  Her mother was Leda</a:t>
            </a:r>
            <a:r>
              <a:rPr lang="en-US"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9740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9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Disgusted; Negative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the mood of this poem?</a:t>
            </a:r>
          </a:p>
        </p:txBody>
      </p:sp>
      <p:sp>
        <p:nvSpPr>
          <p:cNvPr id="235" name="Shape 235"/>
          <p:cNvSpPr/>
          <p:nvPr/>
        </p:nvSpPr>
        <p:spPr>
          <a:xfrm>
            <a:off x="304801" y="304800"/>
            <a:ext cx="3124200" cy="6095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hates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still eyes in the white face,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luster as of olives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 she stands,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white hands.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reviles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wan face when she smiles,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Hating it deeper still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it grows wan and white,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Remembering past enchantments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past ills.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Greece sees unmoved,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God’s daughter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born of love,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beauty of cool feet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slenderest knees,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Could love indeed the maid,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Only if she were laid,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White ash amid funeral cypresses.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3810000" y="5257800"/>
            <a:ext cx="3017838" cy="9524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3657600" y="5410200"/>
            <a:ext cx="51816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Helen was a mortal woman, but rumored to be a daughter of Zeus.  Her mother was Leda</a:t>
            </a:r>
            <a:r>
              <a:rPr lang="en-US"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8978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Empathetic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Why does the rhyme scheme fall apart in this poem?</a:t>
            </a:r>
          </a:p>
        </p:txBody>
      </p:sp>
      <p:sp>
        <p:nvSpPr>
          <p:cNvPr id="249" name="Shape 249"/>
          <p:cNvSpPr/>
          <p:nvPr/>
        </p:nvSpPr>
        <p:spPr>
          <a:xfrm>
            <a:off x="304801" y="533400"/>
            <a:ext cx="3048000" cy="5867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hates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still eyes in the white face,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luster as of olives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 she stands,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white hands.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reviles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wan face when she smiles,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Hating it deeper still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it grows wan and white,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Remembering past enchantments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past ills.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Greece sees unmoved,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God’s daughter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born of love,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beauty of cool feet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slenderest knees,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Could love indeed the maid,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Only if she were laid,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White ash amid funeral cypresses.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Shape 250"/>
          <p:cNvSpPr/>
          <p:nvPr/>
        </p:nvSpPr>
        <p:spPr>
          <a:xfrm>
            <a:off x="3810000" y="5257800"/>
            <a:ext cx="3017838" cy="9524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3657600" y="5410200"/>
            <a:ext cx="51816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Helen was a mortal woman, but rumored to be a daughter of Zeus.  Her mother was Leda</a:t>
            </a:r>
            <a:r>
              <a:rPr lang="en-US"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1264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show how torn up Greece is from her actions; to show her demise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533400" y="1676400"/>
            <a:ext cx="7470648" cy="426719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8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Blackout Poem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ironic about this poem’s use of blason?</a:t>
            </a:r>
          </a:p>
        </p:txBody>
      </p:sp>
      <p:sp>
        <p:nvSpPr>
          <p:cNvPr id="263" name="Shape 263"/>
          <p:cNvSpPr/>
          <p:nvPr/>
        </p:nvSpPr>
        <p:spPr>
          <a:xfrm>
            <a:off x="304801" y="457200"/>
            <a:ext cx="3429000" cy="594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hates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still eyes in the white face,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luster as of olives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 she stands,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white hands.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reviles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wan face when she smiles,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Hating it deeper still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it grows wan and white,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Remembering past enchantments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past ills.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Greece sees unmoved,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God’s daughter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born of love,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beauty of cool feet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slenderest knees,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Could love indeed the maid,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Only if she were laid,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White ash amid funeral cypresses.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3810000" y="5257800"/>
            <a:ext cx="3017838" cy="9524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3657600" y="5410200"/>
            <a:ext cx="51816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Helen was a mortal woman, but rumored to be a daughter of Zeus.  Her mother was Leda</a:t>
            </a:r>
            <a:r>
              <a:rPr lang="en-US"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2026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It’s used negatively; blason is typically used positively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lit. device is used with the color white?</a:t>
            </a:r>
          </a:p>
        </p:txBody>
      </p:sp>
      <p:sp>
        <p:nvSpPr>
          <p:cNvPr id="277" name="Shape 277"/>
          <p:cNvSpPr/>
          <p:nvPr/>
        </p:nvSpPr>
        <p:spPr>
          <a:xfrm>
            <a:off x="304801" y="304800"/>
            <a:ext cx="3048000" cy="6095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hates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still eyes in the white face,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luster as of olives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 she stands,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white hands.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reviles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wan face when she smiles,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Hating it deeper still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it grows wan and white,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Remembering past enchantments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past ills.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Greece sees unmoved,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God’s daughter</a:t>
            </a:r>
            <a:r>
              <a:rPr lang="en-US" sz="16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born of love,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beauty of cool feet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slenderest knees,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Could love indeed the maid,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Only if she were laid,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White ash amid funeral cypresses.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3810000" y="5257800"/>
            <a:ext cx="3017838" cy="9524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Shape 279"/>
          <p:cNvSpPr/>
          <p:nvPr/>
        </p:nvSpPr>
        <p:spPr>
          <a:xfrm>
            <a:off x="3657600" y="5410200"/>
            <a:ext cx="51816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Helen was a mortal woman, but rumored to be a daughter of Zeus.  Her mother was Leda</a:t>
            </a:r>
            <a:r>
              <a:rPr lang="en-US"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7454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6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 a </a:t>
            </a:r>
            <a:r>
              <a:rPr lang="en-US" sz="8800" b="0" i="0" u="sng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symbol</a:t>
            </a:r>
            <a:r>
              <a:rPr lang="en-US" sz="6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(for death, in this case)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8305799" cy="7924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the MAIN lit. device used in this poem by Poe?</a:t>
            </a:r>
          </a:p>
        </p:txBody>
      </p:sp>
      <p:sp>
        <p:nvSpPr>
          <p:cNvPr id="291" name="Shape 291"/>
          <p:cNvSpPr/>
          <p:nvPr/>
        </p:nvSpPr>
        <p:spPr>
          <a:xfrm>
            <a:off x="304800" y="1752600"/>
            <a:ext cx="5334000" cy="37412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Helen, thy beauty is to 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Like those </a:t>
            </a:r>
            <a:r>
              <a:rPr lang="en-US" sz="16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Nicéan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barks </a:t>
            </a:r>
            <a:r>
              <a:rPr lang="en-US" sz="16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of yore,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That gently, o’er a perfumed sea,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weary, way-worn wanderer </a:t>
            </a:r>
            <a:r>
              <a:rPr lang="en-US" sz="16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his own native shore.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desperate seas long wont to roam,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Thy hyacinth </a:t>
            </a:r>
            <a:r>
              <a:rPr lang="en-US" sz="16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hair, they classic face,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Thy Naiad</a:t>
            </a:r>
            <a:r>
              <a:rPr lang="en-US" sz="16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airs have brought me home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the glory that was Greece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grandeur that was Rome.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Lo, in yon brilliant window-niche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statue-like I see thee stand,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agate lamp within the hand.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Ah, Psyche</a:t>
            </a:r>
            <a:r>
              <a:rPr lang="en-US" sz="16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[5]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from the regions which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Are Holy Land</a:t>
            </a:r>
            <a:r>
              <a:rPr lang="en-US" sz="16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[6]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!                        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Shape 292"/>
          <p:cNvSpPr/>
          <p:nvPr/>
        </p:nvSpPr>
        <p:spPr>
          <a:xfrm>
            <a:off x="3886200" y="4953000"/>
            <a:ext cx="3017838" cy="9524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Shape 293"/>
          <p:cNvSpPr/>
          <p:nvPr/>
        </p:nvSpPr>
        <p:spPr>
          <a:xfrm>
            <a:off x="3733800" y="5105400"/>
            <a:ext cx="5181600" cy="1477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Greek Ships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This refers to Odysseus, a Greek hero who was thrown off-course on his travels home from the Trojan War by Poseidon.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Hyacinth is a type of curly-petaled flower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Naiad means “nymph-like.”  Naiads were water spirits that were believed to have magical healing powers.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[5]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Psyche was a beautiful woman who captured the heart of Eros the god of love.  In some versions of the myth, Psyche is the wife of Cupid.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[6]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Olympus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2026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8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Extended Metaphor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305799" cy="7924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type of rhyme is used between line 2 and 4?</a:t>
            </a:r>
          </a:p>
        </p:txBody>
      </p:sp>
      <p:sp>
        <p:nvSpPr>
          <p:cNvPr id="304" name="Shape 304"/>
          <p:cNvSpPr/>
          <p:nvPr/>
        </p:nvSpPr>
        <p:spPr>
          <a:xfrm>
            <a:off x="914400" y="1981200"/>
            <a:ext cx="6553200" cy="35779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desperate seas long wont to roam,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Thy hyacinth hair, they classic face,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Thy Naiad</a:t>
            </a:r>
            <a:r>
              <a:rPr lang="en-US" sz="3200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airs have brought me home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the glory that was Greece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grandeur that was Rome.      </a:t>
            </a: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8978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6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Slant Rhyme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8305799" cy="7924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the tone in this poem?</a:t>
            </a:r>
          </a:p>
        </p:txBody>
      </p:sp>
      <p:sp>
        <p:nvSpPr>
          <p:cNvPr id="315" name="Shape 315"/>
          <p:cNvSpPr/>
          <p:nvPr/>
        </p:nvSpPr>
        <p:spPr>
          <a:xfrm>
            <a:off x="304800" y="1676400"/>
            <a:ext cx="5791200" cy="4198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Helen, thy beauty is to 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Like those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Nicéan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barks 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of yore,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That gently, o’er a perfumed sea,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weary, way-worn wanderer 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his own native shore.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desperate seas long wont to roam,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Thy hyacinth 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hair, they classic face,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Thy Naiad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airs have brought me home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the glory that was Greece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grandeur that was Rome.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Lo, in yon brilliant window-niche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statue-like I see thee stand,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agate lamp within the hand.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Ah, Psyche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[5]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from the regions which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Are Holy Land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[6]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!                        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Shape 316"/>
          <p:cNvSpPr/>
          <p:nvPr/>
        </p:nvSpPr>
        <p:spPr>
          <a:xfrm>
            <a:off x="3886200" y="4953000"/>
            <a:ext cx="3017838" cy="9524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Shape 317"/>
          <p:cNvSpPr/>
          <p:nvPr/>
        </p:nvSpPr>
        <p:spPr>
          <a:xfrm>
            <a:off x="3733800" y="5105400"/>
            <a:ext cx="5181600" cy="1477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Greek Ships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This refers to Odysseus, a Greek hero who was thrown off-course on his travels home from the Trojan War by Poseidon.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Hyacinth is a type of curly-petaled flower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Naiad means “nymph-like.”  Naiads were water spirits that were believed to have magical healing powers.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[5]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Psyche was a beautiful woman who captured the heart of Eros the god of love.  In some versions of the myth, Psyche is the wife of Cupid.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[6]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Olympus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9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Admiration; Positive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8381999" cy="10972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type of poem is this?</a:t>
            </a:r>
          </a:p>
        </p:txBody>
      </p:sp>
      <p:sp>
        <p:nvSpPr>
          <p:cNvPr id="107" name="Shape 107"/>
          <p:cNvSpPr/>
          <p:nvPr/>
        </p:nvSpPr>
        <p:spPr>
          <a:xfrm>
            <a:off x="457200" y="1752600"/>
            <a:ext cx="8153399" cy="3139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 the wind does blow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Across the trees, I see the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Buds blooming in May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8305799" cy="7924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the mood in this poem?</a:t>
            </a:r>
          </a:p>
        </p:txBody>
      </p:sp>
      <p:sp>
        <p:nvSpPr>
          <p:cNvPr id="328" name="Shape 328"/>
          <p:cNvSpPr/>
          <p:nvPr/>
        </p:nvSpPr>
        <p:spPr>
          <a:xfrm>
            <a:off x="381000" y="1066800"/>
            <a:ext cx="9525000" cy="46556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Helen, thy beauty is to 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Like those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Nicéan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barks 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of yore,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That gently, o’er a perfumed sea,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weary, way-worn wanderer 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his own native shore.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desperate seas long wont to roam,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Thy hyacinth 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hair, they classic face,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Thy Naiad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airs have brought me home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the glory that was Greece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grandeur that was Rome.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Lo, in yon brilliant window-niche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statue-like I see thee stand,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agate lamp within the hand.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Ah, Psyche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[5]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from the regions which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Are Holy Land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[6]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!                        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Shape 329"/>
          <p:cNvSpPr/>
          <p:nvPr/>
        </p:nvSpPr>
        <p:spPr>
          <a:xfrm>
            <a:off x="3886200" y="4953000"/>
            <a:ext cx="3017838" cy="9524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Shape 330"/>
          <p:cNvSpPr/>
          <p:nvPr/>
        </p:nvSpPr>
        <p:spPr>
          <a:xfrm>
            <a:off x="3733800" y="5105400"/>
            <a:ext cx="5181600" cy="1477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Greek Ships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This refers to Odysseus, a Greek hero who was thrown off-course on his travels home from the Trojan War by Poseidon.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Hyacinth is a type of curly-petaled flower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Naiad means “nymph-like.”  Naiads were water spirits that were believed to have magical healing powers.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[5]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Psyche was a beautiful woman who captured the heart of Eros the god of love.  In some versions of the myth, Psyche is the wife of Cupid.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[6]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Olympus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1264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9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Heroic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8305799" cy="7924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many stanzas are in this poem?</a:t>
            </a:r>
          </a:p>
        </p:txBody>
      </p:sp>
      <p:sp>
        <p:nvSpPr>
          <p:cNvPr id="341" name="Shape 341"/>
          <p:cNvSpPr/>
          <p:nvPr/>
        </p:nvSpPr>
        <p:spPr>
          <a:xfrm>
            <a:off x="304800" y="1752600"/>
            <a:ext cx="9067800" cy="4198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Helen, thy beauty is to 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Like those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Nicéan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barks 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of yore,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That gently, o’er a perfumed sea,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weary, way-worn wanderer 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his own native shore.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b="0" i="0" u="none" strike="noStrike" cap="none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en-US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en-US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desperate seas long wont to roam,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Thy hyacinth 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hair, they classic face,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Thy Naiad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airs have brought me home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the glory that was Greece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grandeur that was Rome.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lang="en-US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lang="en-US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Lo, in yon brilliant window-niche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statue-like I see thee stand,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agate lamp within the hand.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Ah, Psyche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[5]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from the regions which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Are Holy Land</a:t>
            </a:r>
            <a:r>
              <a:rPr lang="en-US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[6]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!                        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Shape 342"/>
          <p:cNvSpPr/>
          <p:nvPr/>
        </p:nvSpPr>
        <p:spPr>
          <a:xfrm>
            <a:off x="3886200" y="4953000"/>
            <a:ext cx="3017838" cy="9524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Shape 343"/>
          <p:cNvSpPr/>
          <p:nvPr/>
        </p:nvSpPr>
        <p:spPr>
          <a:xfrm>
            <a:off x="3733800" y="5105400"/>
            <a:ext cx="5181600" cy="1477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Greek Ships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This refers to Odysseus, a Greek hero who was thrown off-course on his travels home from the Trojan War by Poseidon.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Hyacinth is a type of curly-petaled flower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Naiad means “nymph-like.”  Naiads were water spirits that were believed to have magical healing powers.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[5]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Psyche was a beautiful woman who captured the heart of Eros the god of love.  In some versions of the myth, Psyche is the wife of Cupid.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[6]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Olympus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4312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9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Which lines, in the given stanza, contain enjambment?</a:t>
            </a:r>
          </a:p>
        </p:txBody>
      </p:sp>
      <p:sp>
        <p:nvSpPr>
          <p:cNvPr id="354" name="Shape 354"/>
          <p:cNvSpPr/>
          <p:nvPr/>
        </p:nvSpPr>
        <p:spPr>
          <a:xfrm>
            <a:off x="838200" y="1828800"/>
            <a:ext cx="6553200" cy="267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Greece reviles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wan face when she smiles,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Hating it deeper still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it grows wan and white,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Remembering past enchantments               5         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past ills.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72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Lines 1, 3, and 5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the theme in the given poem?</a:t>
            </a:r>
          </a:p>
        </p:txBody>
      </p:sp>
      <p:sp>
        <p:nvSpPr>
          <p:cNvPr id="365" name="Shape 365"/>
          <p:cNvSpPr/>
          <p:nvPr/>
        </p:nvSpPr>
        <p:spPr>
          <a:xfrm>
            <a:off x="68200" y="2287654"/>
            <a:ext cx="6392700" cy="2282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Mother to Son—Hughes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Well, son, I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 tell you: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Life for me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ain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been no crystal stair.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 had tacks in it,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splinters,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boards torn up,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places with no carpet on the floor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—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But all the time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been a-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climbin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on,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reachin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landin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turnin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corners,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sometimes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the dark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Where there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ain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been no light.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boy, don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 you turn back.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 you set down on the steps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Cause you finds it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 kinder hard.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 you fall now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—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still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honey,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still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climbin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life for me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ain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been no crystal stair.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2026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Don’t give up!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lit. device is used throughout the given poem?</a:t>
            </a:r>
          </a:p>
        </p:txBody>
      </p:sp>
      <p:sp>
        <p:nvSpPr>
          <p:cNvPr id="377" name="Shape 377"/>
          <p:cNvSpPr/>
          <p:nvPr/>
        </p:nvSpPr>
        <p:spPr>
          <a:xfrm>
            <a:off x="284100" y="2101499"/>
            <a:ext cx="6366000" cy="265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Mother to Son—Hughes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Well, son, I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 tell you: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Life for me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ain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been no crystal stair.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 had tacks in it,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splinters,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boards torn up,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places with no carpet on the floor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—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But all the time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been a-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climbin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on,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reachin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landin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turnin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corners,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sometimes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the dark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Where there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ain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been no light.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boy, don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 you turn back.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 you set down on the steps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Cause you finds it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 kinder hard.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 you fall now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—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still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honey,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still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climbin</a:t>
            </a: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life for me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ain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been no crystal stair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9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Extended Metaphor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0596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115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Haiku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used in lines 1 and 3-4? </a:t>
            </a:r>
          </a:p>
        </p:txBody>
      </p:sp>
      <p:sp>
        <p:nvSpPr>
          <p:cNvPr id="389" name="Shape 389"/>
          <p:cNvSpPr/>
          <p:nvPr/>
        </p:nvSpPr>
        <p:spPr>
          <a:xfrm>
            <a:off x="228600" y="1859340"/>
            <a:ext cx="8915400" cy="3046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Ah, distinctly I remember it was in the bleak December;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each separate dying ember wrought its ghost upon the floor.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Eagerly I wished the morrow;—vainly I had sought to borrow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From my books surcease of sorrow—sorrow for the lost Lenore—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the rare and radiant maiden whom the angels name Lenore—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Nameless here for evermore.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72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Internal Rhyme Scheme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meter is used in the first line of this stanza?</a:t>
            </a:r>
          </a:p>
        </p:txBody>
      </p:sp>
      <p:sp>
        <p:nvSpPr>
          <p:cNvPr id="400" name="Shape 400"/>
          <p:cNvSpPr/>
          <p:nvPr/>
        </p:nvSpPr>
        <p:spPr>
          <a:xfrm>
            <a:off x="304800" y="1859340"/>
            <a:ext cx="8686800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Once upon a midnight dreary, while I pondered, weak and weary,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Over many a quaint and curious volume of forgotten lore—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While I nodded, nearly napping, suddenly there came a tapping,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 of some one gently rapping, rapping at my chamber door.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“’Tis some visitor,” I muttered, “tapping at my chamber door—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Only this and nothing more.”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1264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6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Trochaic Octameter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8458200" cy="11430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1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the meter for all lines in the given poem?</a:t>
            </a:r>
          </a:p>
        </p:txBody>
      </p:sp>
      <p:sp>
        <p:nvSpPr>
          <p:cNvPr id="411" name="Shape 411"/>
          <p:cNvSpPr/>
          <p:nvPr/>
        </p:nvSpPr>
        <p:spPr>
          <a:xfrm>
            <a:off x="1143000" y="1905000"/>
            <a:ext cx="6629400" cy="44012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mistress' eyes are nothing like the sun;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Coral is far more red, than her lips red: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snow be white, why then her breasts are dun;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hairs be wires, black wires grow on her head.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have seen roses damasked, red and white,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But no such roses see I in her cheeks;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in some perfumes is there more delight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 in the breath that from my mistress reeks.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love to hear her speak, yet well I know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That music hath a far more pleasing sound: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grant I never saw a goddess go, 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mistress, when she walks, treads on the ground: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  And yet by heaven, I think my love as rare,</a:t>
            </a:r>
            <a:b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  As any she belied with false compare.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2026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6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Iambic Pentameter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a set of syllables that follow the pattern of stressed/unstressed?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2026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8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Trochee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a set of syllables that follow the pattern of unstressed/stressed?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2788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8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Iamb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type of poem is this?</a:t>
            </a:r>
          </a:p>
        </p:txBody>
      </p:sp>
      <p:sp>
        <p:nvSpPr>
          <p:cNvPr id="118" name="Shape 118"/>
          <p:cNvSpPr/>
          <p:nvPr/>
        </p:nvSpPr>
        <p:spPr>
          <a:xfrm>
            <a:off x="914400" y="1600200"/>
            <a:ext cx="7696199" cy="3970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Day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Bright, sunny,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Laughing, playing, doing,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Up in the east, down in the west—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Talking, resting, sleeping,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Quiet, dark,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Night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Who are a group of writers who focus on the darker elements of the human mind and of nature?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4312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9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Gothics—Like Poe!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3550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594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a literary movement characterized by a heightened interest in nature, including the wild terrain of the human mind?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9740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Romanticism 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9740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it called when a poem MUST follow a certain format?</a:t>
            </a: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Ex: haikus have 3 lines with 5, 7, 5 syllables…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9740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Structure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lit. device references another piece of literature, history, art, religion, or myth?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9740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8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Allusion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54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lit. device is used when someone says, </a:t>
            </a:r>
            <a:r>
              <a:rPr lang="en-US" sz="5400" b="1" i="0" u="sng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“Check out my wheels,” </a:t>
            </a:r>
            <a:r>
              <a:rPr lang="en-US" sz="54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when referring to their car?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72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Synecdoche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57454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Diamante Poem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1264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it called when you read a text (usually a poem) 3 or more times and, with each read, looking with a different purpose?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2788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72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Close Reading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2788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the purpose of the first read with close reading?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1264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Get the gist of the text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1264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6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the purpose of the second read with close reading?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6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Annotate—dissect the poem and analyze it bit by bit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609600" y="685800"/>
            <a:ext cx="7470648" cy="571499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6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is the purpose of the third read with close reading?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202679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6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See if your perspective changed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type of poem is this?</a:t>
            </a:r>
          </a:p>
        </p:txBody>
      </p:sp>
      <p:sp>
        <p:nvSpPr>
          <p:cNvPr id="129" name="Shape 129"/>
          <p:cNvSpPr/>
          <p:nvPr/>
        </p:nvSpPr>
        <p:spPr>
          <a:xfrm>
            <a:off x="838200" y="2209800"/>
            <a:ext cx="7239000" cy="2831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Puppy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Ornery, naughty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Growling, jumping, chewing,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playful bundle of trouble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Boxer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6050280"/>
          </a:xfrm>
          <a:prstGeom prst="rect">
            <a:avLst/>
          </a:prstGeom>
          <a:noFill/>
          <a:ln>
            <a:noFill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Answer:</a:t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80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Cinquain Poem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Verve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2748</Words>
  <Application>Microsoft Office PowerPoint</Application>
  <PresentationFormat>On-screen Show (4:3)</PresentationFormat>
  <Paragraphs>424</Paragraphs>
  <Slides>77</Slides>
  <Notes>77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2" baseType="lpstr">
      <vt:lpstr>Arial</vt:lpstr>
      <vt:lpstr>Source Sans Pro</vt:lpstr>
      <vt:lpstr>Calibri</vt:lpstr>
      <vt:lpstr>Noto Sans Symbols</vt:lpstr>
      <vt:lpstr>Technic</vt:lpstr>
      <vt:lpstr>POETRY: REVIEW GAME</vt:lpstr>
      <vt:lpstr>What type of poem is this? </vt:lpstr>
      <vt:lpstr>Answer:  Blackout Poem</vt:lpstr>
      <vt:lpstr>What type of poem is this?</vt:lpstr>
      <vt:lpstr>Answer:  Haiku</vt:lpstr>
      <vt:lpstr>What type of poem is this?</vt:lpstr>
      <vt:lpstr>Answer:  Diamante Poem</vt:lpstr>
      <vt:lpstr>What type of poem is this?</vt:lpstr>
      <vt:lpstr>Answer:  Cinquain Poem</vt:lpstr>
      <vt:lpstr>What type of poem is this?</vt:lpstr>
      <vt:lpstr>Answer:  Shakespearean Sonnet</vt:lpstr>
      <vt:lpstr>What type of poem is this?</vt:lpstr>
      <vt:lpstr>Answer:  Concrete Poem</vt:lpstr>
      <vt:lpstr>What type of poem is this?</vt:lpstr>
      <vt:lpstr>Answer:  Acrostic Poem</vt:lpstr>
      <vt:lpstr>What type of poem is this?</vt:lpstr>
      <vt:lpstr>Answer:  Alphabet Poem</vt:lpstr>
      <vt:lpstr>What are these lines called?</vt:lpstr>
      <vt:lpstr>Answer:  Rhyming Couplet</vt:lpstr>
      <vt:lpstr>What is this an example of?</vt:lpstr>
      <vt:lpstr>Answer:  External Rhyme Scheme</vt:lpstr>
      <vt:lpstr>What is the MAIN lit. device used in this poem by H.D.?</vt:lpstr>
      <vt:lpstr>Answer:  Blason</vt:lpstr>
      <vt:lpstr>What is the tone of this poem?</vt:lpstr>
      <vt:lpstr>Answer:  Disgusted; Negative</vt:lpstr>
      <vt:lpstr>What is the mood of this poem?</vt:lpstr>
      <vt:lpstr>Answer:  Empathetic</vt:lpstr>
      <vt:lpstr>Why does the rhyme scheme fall apart in this poem?</vt:lpstr>
      <vt:lpstr>Answer:  To show how torn up Greece is from her actions; to show her demise</vt:lpstr>
      <vt:lpstr>What is ironic about this poem’s use of blason?</vt:lpstr>
      <vt:lpstr>Answer:  It’s used negatively; blason is typically used positively </vt:lpstr>
      <vt:lpstr>What lit. device is used with the color white?</vt:lpstr>
      <vt:lpstr>Answer:  As a symbol (for death, in this case)</vt:lpstr>
      <vt:lpstr>What is the MAIN lit. device used in this poem by Poe?</vt:lpstr>
      <vt:lpstr>Answer:  Extended Metaphor</vt:lpstr>
      <vt:lpstr>What type of rhyme is used between line 2 and 4?</vt:lpstr>
      <vt:lpstr>Answer:  Slant Rhyme </vt:lpstr>
      <vt:lpstr>What is the tone in this poem?</vt:lpstr>
      <vt:lpstr>Answer:  Admiration; Positive</vt:lpstr>
      <vt:lpstr>What is the mood in this poem?</vt:lpstr>
      <vt:lpstr>Answer:  Heroic </vt:lpstr>
      <vt:lpstr>How many stanzas are in this poem?</vt:lpstr>
      <vt:lpstr>Answer:  3</vt:lpstr>
      <vt:lpstr>Which lines, in the given stanza, contain enjambment?</vt:lpstr>
      <vt:lpstr>Answer:  Lines 1, 3, and 5</vt:lpstr>
      <vt:lpstr>What is the theme in the given poem?</vt:lpstr>
      <vt:lpstr>Answer:  Don’t give up!</vt:lpstr>
      <vt:lpstr>What lit. device is used throughout the given poem?</vt:lpstr>
      <vt:lpstr>Answer:  Extended Metaphor </vt:lpstr>
      <vt:lpstr>What is used in lines 1 and 3-4? </vt:lpstr>
      <vt:lpstr>Answer:  Internal Rhyme Scheme</vt:lpstr>
      <vt:lpstr>What meter is used in the first line of this stanza?</vt:lpstr>
      <vt:lpstr>Answer:  Trochaic Octameter</vt:lpstr>
      <vt:lpstr>What is the meter for all lines in the given poem?</vt:lpstr>
      <vt:lpstr>Answer:  Iambic Pentameter</vt:lpstr>
      <vt:lpstr>What is a set of syllables that follow the pattern of stressed/unstressed?</vt:lpstr>
      <vt:lpstr>Answer:  Trochee</vt:lpstr>
      <vt:lpstr>What is a set of syllables that follow the pattern of unstressed/stressed?</vt:lpstr>
      <vt:lpstr>Answer:   Iamb</vt:lpstr>
      <vt:lpstr>Who are a group of writers who focus on the darker elements of the human mind and of nature?</vt:lpstr>
      <vt:lpstr>Answer:  Gothics—Like Poe!</vt:lpstr>
      <vt:lpstr>What is a literary movement characterized by a heightened interest in nature, including the wild terrain of the human mind?</vt:lpstr>
      <vt:lpstr>Answer:  Romanticism  </vt:lpstr>
      <vt:lpstr>What is it called when a poem MUST follow a certain format? Ex: haikus have 3 lines with 5, 7, 5 syllables…</vt:lpstr>
      <vt:lpstr>Answer:  Structure</vt:lpstr>
      <vt:lpstr>What lit. device references another piece of literature, history, art, religion, or myth?</vt:lpstr>
      <vt:lpstr>Answer:  Allusion</vt:lpstr>
      <vt:lpstr>What lit. device is used when someone says, “Check out my wheels,” when referring to their car?</vt:lpstr>
      <vt:lpstr>Answer:  Synecdoche </vt:lpstr>
      <vt:lpstr>What is it called when you read a text (usually a poem) 3 or more times and, with each read, looking with a different purpose?</vt:lpstr>
      <vt:lpstr>Answer:  Close Reading</vt:lpstr>
      <vt:lpstr>What is the purpose of the first read with close reading?</vt:lpstr>
      <vt:lpstr>Answer:  Get the gist of the text</vt:lpstr>
      <vt:lpstr>What is the purpose of the second read with close reading?</vt:lpstr>
      <vt:lpstr>Answer:  Annotate—dissect the poem and analyze it bit by bit</vt:lpstr>
      <vt:lpstr>What is the purpose of the third read with close reading?</vt:lpstr>
      <vt:lpstr>Answer:  See if your perspective changed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POETRY: REVIEW GAME</dc:title>
  <dc:creator>Devi Pappas</dc:creator>
  <cp:lastModifiedBy>pappasd</cp:lastModifiedBy>
  <cp:revision>3</cp:revision>
  <dcterms:modified xsi:type="dcterms:W3CDTF">2016-12-15T19:25:28Z</dcterms:modified>
</cp:coreProperties>
</file>