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9" r:id="rId82"/>
    <p:sldId id="340" r:id="rId83"/>
    <p:sldId id="336" r:id="rId84"/>
    <p:sldId id="337" r:id="rId85"/>
    <p:sldId id="338" r:id="rId86"/>
    <p:sldId id="341" r:id="rId87"/>
    <p:sldId id="342" r:id="rId88"/>
    <p:sldId id="343" r:id="rId89"/>
    <p:sldId id="405"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406" r:id="rId113"/>
    <p:sldId id="407"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430" r:id="rId147"/>
    <p:sldId id="431" r:id="rId148"/>
    <p:sldId id="432" r:id="rId149"/>
    <p:sldId id="433" r:id="rId150"/>
    <p:sldId id="434" r:id="rId151"/>
    <p:sldId id="435" r:id="rId152"/>
    <p:sldId id="436" r:id="rId153"/>
    <p:sldId id="437" r:id="rId154"/>
    <p:sldId id="398" r:id="rId155"/>
    <p:sldId id="399" r:id="rId156"/>
    <p:sldId id="408" r:id="rId157"/>
    <p:sldId id="409" r:id="rId158"/>
    <p:sldId id="410" r:id="rId159"/>
    <p:sldId id="411" r:id="rId160"/>
    <p:sldId id="412" r:id="rId161"/>
    <p:sldId id="413" r:id="rId162"/>
    <p:sldId id="414" r:id="rId163"/>
    <p:sldId id="415" r:id="rId164"/>
    <p:sldId id="416" r:id="rId165"/>
    <p:sldId id="417" r:id="rId166"/>
    <p:sldId id="418" r:id="rId167"/>
    <p:sldId id="419" r:id="rId168"/>
    <p:sldId id="420" r:id="rId169"/>
    <p:sldId id="421" r:id="rId170"/>
    <p:sldId id="422" r:id="rId171"/>
    <p:sldId id="423" r:id="rId172"/>
    <p:sldId id="424" r:id="rId173"/>
    <p:sldId id="425" r:id="rId174"/>
    <p:sldId id="426" r:id="rId175"/>
    <p:sldId id="427" r:id="rId176"/>
    <p:sldId id="428" r:id="rId177"/>
    <p:sldId id="429" r:id="rId178"/>
    <p:sldId id="400" r:id="rId179"/>
    <p:sldId id="401" r:id="rId180"/>
    <p:sldId id="402" r:id="rId181"/>
    <p:sldId id="403" r:id="rId1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00198-56CE-4256-9572-2A158348DF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50552-57ED-4E65-86E1-9BC2B667C6A2}" type="datetimeFigureOut">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00198-56CE-4256-9572-2A158348DF42}"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B250552-57ED-4E65-86E1-9BC2B667C6A2}" type="datetimeFigureOut">
              <a:rPr lang="en-US" smtClean="0"/>
              <a:pPr/>
              <a:t>12/15/2016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E800198-56CE-4256-9572-2A158348DF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38200"/>
            <a:ext cx="7117180" cy="1470025"/>
          </a:xfrm>
        </p:spPr>
        <p:txBody>
          <a:bodyPr/>
          <a:lstStyle/>
          <a:p>
            <a:pPr algn="ctr"/>
            <a:r>
              <a:rPr lang="en-US" sz="7200" i="1" dirty="0" smtClean="0">
                <a:solidFill>
                  <a:schemeClr val="tx1"/>
                </a:solidFill>
              </a:rPr>
              <a:t>Lord of the Flies</a:t>
            </a:r>
            <a:endParaRPr lang="en-US" sz="7200" i="1" dirty="0">
              <a:solidFill>
                <a:schemeClr val="tx1"/>
              </a:solidFill>
            </a:endParaRPr>
          </a:p>
        </p:txBody>
      </p:sp>
      <p:sp>
        <p:nvSpPr>
          <p:cNvPr id="3" name="Subtitle 2"/>
          <p:cNvSpPr>
            <a:spLocks noGrp="1"/>
          </p:cNvSpPr>
          <p:nvPr>
            <p:ph type="subTitle" idx="1"/>
          </p:nvPr>
        </p:nvSpPr>
        <p:spPr>
          <a:xfrm>
            <a:off x="990600" y="2895600"/>
            <a:ext cx="7117180" cy="861420"/>
          </a:xfrm>
        </p:spPr>
        <p:txBody>
          <a:bodyPr/>
          <a:lstStyle/>
          <a:p>
            <a:pPr algn="ctr"/>
            <a:r>
              <a:rPr lang="en-US" dirty="0" smtClean="0">
                <a:solidFill>
                  <a:schemeClr val="tx1"/>
                </a:solidFill>
              </a:rPr>
              <a:t>Review Game </a:t>
            </a:r>
            <a:endParaRPr lang="en-US" dirty="0">
              <a:solidFill>
                <a:schemeClr val="tx1"/>
              </a:solidFill>
            </a:endParaRPr>
          </a:p>
        </p:txBody>
      </p:sp>
    </p:spTree>
    <p:extLst>
      <p:ext uri="{BB962C8B-B14F-4D97-AF65-F5344CB8AC3E}">
        <p14:creationId xmlns="" xmlns:p14="http://schemas.microsoft.com/office/powerpoint/2010/main" val="3652774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38400"/>
            <a:ext cx="7125113" cy="924475"/>
          </a:xfrm>
        </p:spPr>
        <p:txBody>
          <a:bodyPr/>
          <a:lstStyle/>
          <a:p>
            <a:r>
              <a:rPr lang="en-US" sz="6600" dirty="0" smtClean="0"/>
              <a:t>Answer: </a:t>
            </a:r>
            <a:br>
              <a:rPr lang="en-US" sz="6600" dirty="0" smtClean="0"/>
            </a:br>
            <a:r>
              <a:rPr lang="en-US" sz="6600" dirty="0"/>
              <a:t/>
            </a:r>
            <a:br>
              <a:rPr lang="en-US" sz="6600" dirty="0"/>
            </a:br>
            <a:r>
              <a:rPr lang="en-US" sz="6600" dirty="0" smtClean="0"/>
              <a:t>Tumult </a:t>
            </a:r>
            <a:endParaRPr lang="en-US" sz="6600" dirty="0"/>
          </a:p>
        </p:txBody>
      </p:sp>
    </p:spTree>
    <p:extLst>
      <p:ext uri="{BB962C8B-B14F-4D97-AF65-F5344CB8AC3E}">
        <p14:creationId xmlns="" xmlns:p14="http://schemas.microsoft.com/office/powerpoint/2010/main" val="221889415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125113" cy="924475"/>
          </a:xfrm>
        </p:spPr>
        <p:txBody>
          <a:bodyPr/>
          <a:lstStyle/>
          <a:p>
            <a:pPr algn="ctr"/>
            <a:r>
              <a:rPr lang="en-US" sz="7200" dirty="0" smtClean="0"/>
              <a:t>Who or what symbolizes the attraction of evil?</a:t>
            </a:r>
            <a:endParaRPr lang="en-US" sz="7200" dirty="0"/>
          </a:p>
        </p:txBody>
      </p:sp>
    </p:spTree>
    <p:extLst>
      <p:ext uri="{BB962C8B-B14F-4D97-AF65-F5344CB8AC3E}">
        <p14:creationId xmlns="" xmlns:p14="http://schemas.microsoft.com/office/powerpoint/2010/main" val="273374750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Lord of the Flies</a:t>
            </a:r>
            <a:endParaRPr lang="en-US" sz="6000" dirty="0"/>
          </a:p>
        </p:txBody>
      </p:sp>
    </p:spTree>
    <p:extLst>
      <p:ext uri="{BB962C8B-B14F-4D97-AF65-F5344CB8AC3E}">
        <p14:creationId xmlns="" xmlns:p14="http://schemas.microsoft.com/office/powerpoint/2010/main" val="42348912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pPr algn="ctr"/>
            <a:r>
              <a:rPr lang="en-US" sz="6000" dirty="0" smtClean="0"/>
              <a:t>Who or what symbolizes the Garden of Eden and the corruption of man?</a:t>
            </a:r>
            <a:endParaRPr lang="en-US" sz="6000" dirty="0"/>
          </a:p>
        </p:txBody>
      </p:sp>
    </p:spTree>
    <p:extLst>
      <p:ext uri="{BB962C8B-B14F-4D97-AF65-F5344CB8AC3E}">
        <p14:creationId xmlns="" xmlns:p14="http://schemas.microsoft.com/office/powerpoint/2010/main" val="75921398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The island </a:t>
            </a:r>
            <a:endParaRPr lang="en-US" sz="6600" dirty="0"/>
          </a:p>
        </p:txBody>
      </p:sp>
    </p:spTree>
    <p:extLst>
      <p:ext uri="{BB962C8B-B14F-4D97-AF65-F5344CB8AC3E}">
        <p14:creationId xmlns="" xmlns:p14="http://schemas.microsoft.com/office/powerpoint/2010/main" val="377629542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pPr algn="ctr"/>
            <a:r>
              <a:rPr lang="en-US" sz="5400" dirty="0" smtClean="0"/>
              <a:t>Who or what symbolizes knowledge and insight as well as representing the status of civilization on the island?</a:t>
            </a:r>
            <a:endParaRPr lang="en-US" sz="5400" dirty="0"/>
          </a:p>
        </p:txBody>
      </p:sp>
    </p:spTree>
    <p:extLst>
      <p:ext uri="{BB962C8B-B14F-4D97-AF65-F5344CB8AC3E}">
        <p14:creationId xmlns="" xmlns:p14="http://schemas.microsoft.com/office/powerpoint/2010/main" val="279642495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Piggy’s specs </a:t>
            </a:r>
            <a:endParaRPr lang="en-US" sz="6000" dirty="0"/>
          </a:p>
        </p:txBody>
      </p:sp>
    </p:spTree>
    <p:extLst>
      <p:ext uri="{BB962C8B-B14F-4D97-AF65-F5344CB8AC3E}">
        <p14:creationId xmlns="" xmlns:p14="http://schemas.microsoft.com/office/powerpoint/2010/main" val="341683512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pPr algn="ctr"/>
            <a:r>
              <a:rPr lang="en-US" sz="6000" dirty="0" smtClean="0"/>
              <a:t>Who or what symbolizes man’s penchant for causing harm to others?</a:t>
            </a:r>
            <a:endParaRPr lang="en-US" sz="6000" dirty="0"/>
          </a:p>
        </p:txBody>
      </p:sp>
    </p:spTree>
    <p:extLst>
      <p:ext uri="{BB962C8B-B14F-4D97-AF65-F5344CB8AC3E}">
        <p14:creationId xmlns="" xmlns:p14="http://schemas.microsoft.com/office/powerpoint/2010/main" val="88532886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384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Roger </a:t>
            </a:r>
            <a:endParaRPr lang="en-US" sz="6600" dirty="0"/>
          </a:p>
        </p:txBody>
      </p:sp>
    </p:spTree>
    <p:extLst>
      <p:ext uri="{BB962C8B-B14F-4D97-AF65-F5344CB8AC3E}">
        <p14:creationId xmlns="" xmlns:p14="http://schemas.microsoft.com/office/powerpoint/2010/main" val="61204988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14600"/>
            <a:ext cx="7125113" cy="924475"/>
          </a:xfrm>
        </p:spPr>
        <p:txBody>
          <a:bodyPr/>
          <a:lstStyle/>
          <a:p>
            <a:pPr algn="ctr"/>
            <a:r>
              <a:rPr lang="en-US" sz="6600" dirty="0" smtClean="0"/>
              <a:t>Who represents  the Superego?</a:t>
            </a:r>
            <a:endParaRPr lang="en-US" sz="6600" dirty="0"/>
          </a:p>
        </p:txBody>
      </p:sp>
    </p:spTree>
    <p:extLst>
      <p:ext uri="{BB962C8B-B14F-4D97-AF65-F5344CB8AC3E}">
        <p14:creationId xmlns="" xmlns:p14="http://schemas.microsoft.com/office/powerpoint/2010/main" val="126743430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Ralph </a:t>
            </a:r>
            <a:endParaRPr lang="en-US" sz="6000" dirty="0"/>
          </a:p>
        </p:txBody>
      </p:sp>
    </p:spTree>
    <p:extLst>
      <p:ext uri="{BB962C8B-B14F-4D97-AF65-F5344CB8AC3E}">
        <p14:creationId xmlns="" xmlns:p14="http://schemas.microsoft.com/office/powerpoint/2010/main" val="344352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pPr algn="ctr"/>
            <a:r>
              <a:rPr lang="en-US" sz="7200" dirty="0" smtClean="0"/>
              <a:t>Urged or drove forcefully </a:t>
            </a:r>
            <a:endParaRPr lang="en-US" sz="7200" dirty="0"/>
          </a:p>
        </p:txBody>
      </p:sp>
    </p:spTree>
    <p:extLst>
      <p:ext uri="{BB962C8B-B14F-4D97-AF65-F5344CB8AC3E}">
        <p14:creationId xmlns="" xmlns:p14="http://schemas.microsoft.com/office/powerpoint/2010/main" val="180956002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38400"/>
            <a:ext cx="7125113" cy="924475"/>
          </a:xfrm>
        </p:spPr>
        <p:txBody>
          <a:bodyPr/>
          <a:lstStyle/>
          <a:p>
            <a:pPr algn="ctr"/>
            <a:r>
              <a:rPr lang="en-US" sz="7200" dirty="0" smtClean="0"/>
              <a:t>Who represents the ID?</a:t>
            </a:r>
            <a:endParaRPr lang="en-US" sz="7200" dirty="0"/>
          </a:p>
        </p:txBody>
      </p:sp>
    </p:spTree>
    <p:extLst>
      <p:ext uri="{BB962C8B-B14F-4D97-AF65-F5344CB8AC3E}">
        <p14:creationId xmlns="" xmlns:p14="http://schemas.microsoft.com/office/powerpoint/2010/main" val="37310470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Jack</a:t>
            </a:r>
            <a:endParaRPr lang="en-US" sz="6600" dirty="0"/>
          </a:p>
        </p:txBody>
      </p:sp>
    </p:spTree>
    <p:extLst>
      <p:ext uri="{BB962C8B-B14F-4D97-AF65-F5344CB8AC3E}">
        <p14:creationId xmlns="" xmlns:p14="http://schemas.microsoft.com/office/powerpoint/2010/main" val="391502246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886876"/>
          </a:xfrm>
        </p:spPr>
        <p:txBody>
          <a:bodyPr/>
          <a:lstStyle/>
          <a:p>
            <a:pPr algn="ctr"/>
            <a:r>
              <a:rPr lang="en-US" sz="6600" dirty="0" smtClean="0"/>
              <a:t>Who represents the Ego?</a:t>
            </a:r>
            <a:endParaRPr lang="en-US" sz="66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4582076"/>
          </a:xfrm>
        </p:spPr>
        <p:txBody>
          <a:bodyPr/>
          <a:lstStyle/>
          <a:p>
            <a:r>
              <a:rPr lang="en-US" sz="8000" dirty="0" smtClean="0"/>
              <a:t>Answer:</a:t>
            </a:r>
            <a:br>
              <a:rPr lang="en-US" sz="8000" dirty="0" smtClean="0"/>
            </a:br>
            <a:r>
              <a:rPr lang="en-US" sz="8000" dirty="0" smtClean="0"/>
              <a:t/>
            </a:r>
            <a:br>
              <a:rPr lang="en-US" sz="8000" dirty="0" smtClean="0"/>
            </a:br>
            <a:r>
              <a:rPr lang="en-US" sz="8000" dirty="0" smtClean="0"/>
              <a:t>Piggy</a:t>
            </a:r>
            <a:endParaRPr lang="en-US" sz="80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pPr algn="ctr"/>
            <a:r>
              <a:rPr lang="en-US" sz="7200" dirty="0" smtClean="0"/>
              <a:t>When does this story take place?</a:t>
            </a:r>
            <a:endParaRPr lang="en-US" sz="7200" dirty="0"/>
          </a:p>
        </p:txBody>
      </p:sp>
    </p:spTree>
    <p:extLst>
      <p:ext uri="{BB962C8B-B14F-4D97-AF65-F5344CB8AC3E}">
        <p14:creationId xmlns="" xmlns:p14="http://schemas.microsoft.com/office/powerpoint/2010/main" val="256757441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During WWII</a:t>
            </a:r>
            <a:endParaRPr lang="en-US" sz="7200" dirty="0"/>
          </a:p>
        </p:txBody>
      </p:sp>
    </p:spTree>
    <p:extLst>
      <p:ext uri="{BB962C8B-B14F-4D97-AF65-F5344CB8AC3E}">
        <p14:creationId xmlns="" xmlns:p14="http://schemas.microsoft.com/office/powerpoint/2010/main" val="273325722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7200" dirty="0" smtClean="0"/>
              <a:t>What type of government does Jack represent?</a:t>
            </a:r>
            <a:endParaRPr lang="en-US" sz="7200" dirty="0"/>
          </a:p>
        </p:txBody>
      </p:sp>
    </p:spTree>
    <p:extLst>
      <p:ext uri="{BB962C8B-B14F-4D97-AF65-F5344CB8AC3E}">
        <p14:creationId xmlns="" xmlns:p14="http://schemas.microsoft.com/office/powerpoint/2010/main" val="12281511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A dictatorship—He doesn’t let others speak (Hitler)</a:t>
            </a:r>
            <a:endParaRPr lang="en-US" sz="6600" dirty="0"/>
          </a:p>
        </p:txBody>
      </p:sp>
    </p:spTree>
    <p:extLst>
      <p:ext uri="{BB962C8B-B14F-4D97-AF65-F5344CB8AC3E}">
        <p14:creationId xmlns="" xmlns:p14="http://schemas.microsoft.com/office/powerpoint/2010/main" val="107471606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09800"/>
            <a:ext cx="7125113" cy="924475"/>
          </a:xfrm>
        </p:spPr>
        <p:txBody>
          <a:bodyPr/>
          <a:lstStyle/>
          <a:p>
            <a:pPr algn="ctr"/>
            <a:r>
              <a:rPr lang="en-US" sz="7200" dirty="0" smtClean="0"/>
              <a:t>What type of government does Ralph represent?</a:t>
            </a:r>
            <a:endParaRPr lang="en-US" sz="7200" dirty="0"/>
          </a:p>
        </p:txBody>
      </p:sp>
    </p:spTree>
    <p:extLst>
      <p:ext uri="{BB962C8B-B14F-4D97-AF65-F5344CB8AC3E}">
        <p14:creationId xmlns="" xmlns:p14="http://schemas.microsoft.com/office/powerpoint/2010/main" val="288705013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A democracy—He lets others speak (Britain/Churchill) </a:t>
            </a:r>
            <a:endParaRPr lang="en-US" sz="6600" dirty="0"/>
          </a:p>
        </p:txBody>
      </p:sp>
    </p:spTree>
    <p:extLst>
      <p:ext uri="{BB962C8B-B14F-4D97-AF65-F5344CB8AC3E}">
        <p14:creationId xmlns="" xmlns:p14="http://schemas.microsoft.com/office/powerpoint/2010/main" val="2132574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 </a:t>
            </a:r>
            <a:br>
              <a:rPr lang="en-US" sz="7200" dirty="0" smtClean="0"/>
            </a:br>
            <a:r>
              <a:rPr lang="en-US" sz="7200" dirty="0"/>
              <a:t/>
            </a:r>
            <a:br>
              <a:rPr lang="en-US" sz="7200" dirty="0"/>
            </a:br>
            <a:r>
              <a:rPr lang="en-US" sz="7200" dirty="0" smtClean="0"/>
              <a:t>Compelled</a:t>
            </a:r>
            <a:endParaRPr lang="en-US" sz="7200" dirty="0"/>
          </a:p>
        </p:txBody>
      </p:sp>
    </p:spTree>
    <p:extLst>
      <p:ext uri="{BB962C8B-B14F-4D97-AF65-F5344CB8AC3E}">
        <p14:creationId xmlns="" xmlns:p14="http://schemas.microsoft.com/office/powerpoint/2010/main" val="165313644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90800"/>
            <a:ext cx="7125113" cy="924475"/>
          </a:xfrm>
        </p:spPr>
        <p:txBody>
          <a:bodyPr/>
          <a:lstStyle/>
          <a:p>
            <a:pPr algn="ctr"/>
            <a:r>
              <a:rPr lang="en-US" sz="6000" dirty="0" smtClean="0"/>
              <a:t>Lord of the Flies is an allegory teaching about what 2 things?</a:t>
            </a:r>
            <a:endParaRPr lang="en-US" sz="6000" dirty="0"/>
          </a:p>
        </p:txBody>
      </p:sp>
    </p:spTree>
    <p:extLst>
      <p:ext uri="{BB962C8B-B14F-4D97-AF65-F5344CB8AC3E}">
        <p14:creationId xmlns="" xmlns:p14="http://schemas.microsoft.com/office/powerpoint/2010/main" val="107248314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Good vs Evil and WWII</a:t>
            </a:r>
            <a:endParaRPr lang="en-US" sz="6600" dirty="0"/>
          </a:p>
        </p:txBody>
      </p:sp>
    </p:spTree>
    <p:extLst>
      <p:ext uri="{BB962C8B-B14F-4D97-AF65-F5344CB8AC3E}">
        <p14:creationId xmlns="" xmlns:p14="http://schemas.microsoft.com/office/powerpoint/2010/main" val="62850063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pPr algn="ctr"/>
            <a:r>
              <a:rPr lang="en-US" sz="8000" dirty="0" smtClean="0"/>
              <a:t>What does darkness represent?</a:t>
            </a:r>
            <a:endParaRPr lang="en-US" sz="8000" dirty="0"/>
          </a:p>
        </p:txBody>
      </p:sp>
    </p:spTree>
    <p:extLst>
      <p:ext uri="{BB962C8B-B14F-4D97-AF65-F5344CB8AC3E}">
        <p14:creationId xmlns="" xmlns:p14="http://schemas.microsoft.com/office/powerpoint/2010/main" val="17821797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Fear</a:t>
            </a:r>
            <a:endParaRPr lang="en-US" sz="7200" dirty="0"/>
          </a:p>
        </p:txBody>
      </p:sp>
    </p:spTree>
    <p:extLst>
      <p:ext uri="{BB962C8B-B14F-4D97-AF65-F5344CB8AC3E}">
        <p14:creationId xmlns="" xmlns:p14="http://schemas.microsoft.com/office/powerpoint/2010/main" val="175054146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pPr algn="ctr"/>
            <a:r>
              <a:rPr lang="en-US" sz="7200" dirty="0" smtClean="0"/>
              <a:t>What does the “mask” do and represent?</a:t>
            </a:r>
            <a:endParaRPr lang="en-US" sz="7200" dirty="0"/>
          </a:p>
        </p:txBody>
      </p:sp>
    </p:spTree>
    <p:extLst>
      <p:ext uri="{BB962C8B-B14F-4D97-AF65-F5344CB8AC3E}">
        <p14:creationId xmlns="" xmlns:p14="http://schemas.microsoft.com/office/powerpoint/2010/main" val="14775502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Allows the boys to hide their civility </a:t>
            </a:r>
            <a:endParaRPr lang="en-US" sz="6600" dirty="0"/>
          </a:p>
        </p:txBody>
      </p:sp>
    </p:spTree>
    <p:extLst>
      <p:ext uri="{BB962C8B-B14F-4D97-AF65-F5344CB8AC3E}">
        <p14:creationId xmlns="" xmlns:p14="http://schemas.microsoft.com/office/powerpoint/2010/main" val="372662294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pPr algn="ctr"/>
            <a:r>
              <a:rPr lang="en-US" sz="3600" dirty="0" smtClean="0"/>
              <a:t>When the wind is blowing the deceased parachute man around, imagery is used.  What is Golding trying to teach us in this moment?</a:t>
            </a:r>
            <a:endParaRPr lang="en-US" sz="3600" dirty="0"/>
          </a:p>
        </p:txBody>
      </p:sp>
    </p:spTree>
    <p:extLst>
      <p:ext uri="{BB962C8B-B14F-4D97-AF65-F5344CB8AC3E}">
        <p14:creationId xmlns="" xmlns:p14="http://schemas.microsoft.com/office/powerpoint/2010/main" val="262533085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We have no control/ We’re puppets </a:t>
            </a:r>
            <a:endParaRPr lang="en-US" sz="6600" dirty="0"/>
          </a:p>
        </p:txBody>
      </p:sp>
    </p:spTree>
    <p:extLst>
      <p:ext uri="{BB962C8B-B14F-4D97-AF65-F5344CB8AC3E}">
        <p14:creationId xmlns="" xmlns:p14="http://schemas.microsoft.com/office/powerpoint/2010/main" val="130774124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125113" cy="924475"/>
          </a:xfrm>
        </p:spPr>
        <p:txBody>
          <a:bodyPr/>
          <a:lstStyle/>
          <a:p>
            <a:pPr algn="ctr"/>
            <a:r>
              <a:rPr lang="en-US" sz="3600" dirty="0" smtClean="0"/>
              <a:t>Jack is described as a stain at one point in the novel.  Why is this an accurate description of him?</a:t>
            </a:r>
            <a:endParaRPr lang="en-US" sz="3600" dirty="0"/>
          </a:p>
        </p:txBody>
      </p:sp>
    </p:spTree>
    <p:extLst>
      <p:ext uri="{BB962C8B-B14F-4D97-AF65-F5344CB8AC3E}">
        <p14:creationId xmlns="" xmlns:p14="http://schemas.microsoft.com/office/powerpoint/2010/main" val="137564663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125113" cy="924475"/>
          </a:xfrm>
        </p:spPr>
        <p:txBody>
          <a:bodyPr/>
          <a:lstStyle/>
          <a:p>
            <a:r>
              <a:rPr lang="en-US" sz="6600" dirty="0" smtClean="0"/>
              <a:t>Answer: </a:t>
            </a:r>
            <a:br>
              <a:rPr lang="en-US" sz="6600" dirty="0" smtClean="0"/>
            </a:br>
            <a:r>
              <a:rPr lang="en-US" sz="6600" dirty="0"/>
              <a:t/>
            </a:r>
            <a:br>
              <a:rPr lang="en-US" sz="6600" dirty="0"/>
            </a:br>
            <a:r>
              <a:rPr lang="en-US" sz="6600" dirty="0" smtClean="0"/>
              <a:t>He ruins everything he touches</a:t>
            </a:r>
            <a:endParaRPr lang="en-US" sz="6600" dirty="0"/>
          </a:p>
        </p:txBody>
      </p:sp>
    </p:spTree>
    <p:extLst>
      <p:ext uri="{BB962C8B-B14F-4D97-AF65-F5344CB8AC3E}">
        <p14:creationId xmlns="" xmlns:p14="http://schemas.microsoft.com/office/powerpoint/2010/main" val="3470084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124200"/>
            <a:ext cx="7125113" cy="924475"/>
          </a:xfrm>
        </p:spPr>
        <p:txBody>
          <a:bodyPr/>
          <a:lstStyle/>
          <a:p>
            <a:pPr algn="ctr"/>
            <a:r>
              <a:rPr lang="en-US" sz="6600" dirty="0" smtClean="0"/>
              <a:t>Hostility; mutual hatred </a:t>
            </a:r>
            <a:endParaRPr lang="en-US" sz="6600" dirty="0"/>
          </a:p>
        </p:txBody>
      </p:sp>
    </p:spTree>
    <p:extLst>
      <p:ext uri="{BB962C8B-B14F-4D97-AF65-F5344CB8AC3E}">
        <p14:creationId xmlns="" xmlns:p14="http://schemas.microsoft.com/office/powerpoint/2010/main" val="235084006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0"/>
            <a:ext cx="7125113" cy="924475"/>
          </a:xfrm>
        </p:spPr>
        <p:txBody>
          <a:bodyPr/>
          <a:lstStyle/>
          <a:p>
            <a:pPr algn="ctr"/>
            <a:r>
              <a:rPr lang="en-US" sz="3600" dirty="0" smtClean="0"/>
              <a:t>What is the significance of the butterflies leaving and being replaced by flies in chapter 8?</a:t>
            </a:r>
            <a:endParaRPr lang="en-US" sz="3600" dirty="0"/>
          </a:p>
        </p:txBody>
      </p:sp>
    </p:spTree>
    <p:extLst>
      <p:ext uri="{BB962C8B-B14F-4D97-AF65-F5344CB8AC3E}">
        <p14:creationId xmlns="" xmlns:p14="http://schemas.microsoft.com/office/powerpoint/2010/main" val="39539990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Peace is gone and replaced by death and rotting civility </a:t>
            </a:r>
            <a:endParaRPr lang="en-US" sz="6600" dirty="0"/>
          </a:p>
        </p:txBody>
      </p:sp>
    </p:spTree>
    <p:extLst>
      <p:ext uri="{BB962C8B-B14F-4D97-AF65-F5344CB8AC3E}">
        <p14:creationId xmlns="" xmlns:p14="http://schemas.microsoft.com/office/powerpoint/2010/main" val="28765189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057400"/>
            <a:ext cx="7125113" cy="924475"/>
          </a:xfrm>
        </p:spPr>
        <p:txBody>
          <a:bodyPr/>
          <a:lstStyle/>
          <a:p>
            <a:pPr algn="ctr"/>
            <a:r>
              <a:rPr lang="en-US" sz="7200" dirty="0" smtClean="0"/>
              <a:t>What does Golding feel about mankind’s nature?</a:t>
            </a:r>
            <a:endParaRPr lang="en-US" sz="7200" dirty="0"/>
          </a:p>
        </p:txBody>
      </p:sp>
    </p:spTree>
    <p:extLst>
      <p:ext uri="{BB962C8B-B14F-4D97-AF65-F5344CB8AC3E}">
        <p14:creationId xmlns="" xmlns:p14="http://schemas.microsoft.com/office/powerpoint/2010/main" val="356087016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He believes we’re all ignoble savages </a:t>
            </a:r>
            <a:endParaRPr lang="en-US" sz="6000" dirty="0"/>
          </a:p>
        </p:txBody>
      </p:sp>
    </p:spTree>
    <p:extLst>
      <p:ext uri="{BB962C8B-B14F-4D97-AF65-F5344CB8AC3E}">
        <p14:creationId xmlns="" xmlns:p14="http://schemas.microsoft.com/office/powerpoint/2010/main" val="243586520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pPr algn="ctr"/>
            <a:r>
              <a:rPr lang="en-US" sz="3600" dirty="0" smtClean="0"/>
              <a:t>What type of irony is used when Roger knocks the rock down, killing Piggy?</a:t>
            </a:r>
            <a:endParaRPr lang="en-US" sz="3600" dirty="0"/>
          </a:p>
        </p:txBody>
      </p:sp>
    </p:spTree>
    <p:extLst>
      <p:ext uri="{BB962C8B-B14F-4D97-AF65-F5344CB8AC3E}">
        <p14:creationId xmlns="" xmlns:p14="http://schemas.microsoft.com/office/powerpoint/2010/main" val="230709992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Situational Irony </a:t>
            </a:r>
            <a:endParaRPr lang="en-US" sz="7200" dirty="0"/>
          </a:p>
        </p:txBody>
      </p:sp>
    </p:spTree>
    <p:extLst>
      <p:ext uri="{BB962C8B-B14F-4D97-AF65-F5344CB8AC3E}">
        <p14:creationId xmlns="" xmlns:p14="http://schemas.microsoft.com/office/powerpoint/2010/main" val="257611886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09800"/>
            <a:ext cx="7125113" cy="924475"/>
          </a:xfrm>
        </p:spPr>
        <p:txBody>
          <a:bodyPr/>
          <a:lstStyle/>
          <a:p>
            <a:pPr algn="ctr"/>
            <a:r>
              <a:rPr lang="en-US" dirty="0" smtClean="0"/>
              <a:t>What type of irony is used when the naval officer says the boys have been playing on the island?</a:t>
            </a:r>
            <a:endParaRPr lang="en-US" dirty="0"/>
          </a:p>
        </p:txBody>
      </p:sp>
    </p:spTree>
    <p:extLst>
      <p:ext uri="{BB962C8B-B14F-4D97-AF65-F5344CB8AC3E}">
        <p14:creationId xmlns="" xmlns:p14="http://schemas.microsoft.com/office/powerpoint/2010/main" val="412393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Dramatic Irony </a:t>
            </a:r>
            <a:endParaRPr lang="en-US" sz="6600" dirty="0"/>
          </a:p>
        </p:txBody>
      </p:sp>
    </p:spTree>
    <p:extLst>
      <p:ext uri="{BB962C8B-B14F-4D97-AF65-F5344CB8AC3E}">
        <p14:creationId xmlns="" xmlns:p14="http://schemas.microsoft.com/office/powerpoint/2010/main" val="48169704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7125113" cy="924475"/>
          </a:xfrm>
        </p:spPr>
        <p:txBody>
          <a:bodyPr/>
          <a:lstStyle/>
          <a:p>
            <a:pPr algn="ctr"/>
            <a:r>
              <a:rPr lang="en-US" sz="2800" dirty="0" smtClean="0"/>
              <a:t>What is the significance of Percival forgetting his address at the end of the novel?</a:t>
            </a:r>
            <a:endParaRPr lang="en-US" sz="2800" dirty="0"/>
          </a:p>
        </p:txBody>
      </p:sp>
    </p:spTree>
    <p:extLst>
      <p:ext uri="{BB962C8B-B14F-4D97-AF65-F5344CB8AC3E}">
        <p14:creationId xmlns="" xmlns:p14="http://schemas.microsoft.com/office/powerpoint/2010/main" val="299550367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It shows he has forgotten his civility </a:t>
            </a:r>
            <a:endParaRPr lang="en-US" sz="6000" dirty="0"/>
          </a:p>
        </p:txBody>
      </p:sp>
    </p:spTree>
    <p:extLst>
      <p:ext uri="{BB962C8B-B14F-4D97-AF65-F5344CB8AC3E}">
        <p14:creationId xmlns="" xmlns:p14="http://schemas.microsoft.com/office/powerpoint/2010/main" val="196741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0"/>
            <a:ext cx="7125113" cy="924475"/>
          </a:xfrm>
        </p:spPr>
        <p:txBody>
          <a:bodyPr/>
          <a:lstStyle/>
          <a:p>
            <a:r>
              <a:rPr lang="en-US" sz="6000" dirty="0" smtClean="0"/>
              <a:t>Answer: </a:t>
            </a:r>
            <a:br>
              <a:rPr lang="en-US" sz="6000" dirty="0" smtClean="0"/>
            </a:br>
            <a:r>
              <a:rPr lang="en-US" sz="6000" dirty="0"/>
              <a:t/>
            </a:r>
            <a:br>
              <a:rPr lang="en-US" sz="6000" dirty="0"/>
            </a:br>
            <a:r>
              <a:rPr lang="en-US" sz="6000" dirty="0" smtClean="0"/>
              <a:t>Enmity</a:t>
            </a:r>
            <a:r>
              <a:rPr lang="en-US" dirty="0" smtClean="0"/>
              <a:t> </a:t>
            </a:r>
            <a:endParaRPr lang="en-US" dirty="0"/>
          </a:p>
        </p:txBody>
      </p:sp>
    </p:spTree>
    <p:extLst>
      <p:ext uri="{BB962C8B-B14F-4D97-AF65-F5344CB8AC3E}">
        <p14:creationId xmlns="" xmlns:p14="http://schemas.microsoft.com/office/powerpoint/2010/main" val="131623333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pPr algn="ctr"/>
            <a:r>
              <a:rPr lang="en-US" dirty="0" smtClean="0"/>
              <a:t>Why did Golding choose to have the characters be children instead of adults?</a:t>
            </a:r>
            <a:endParaRPr lang="en-US" dirty="0"/>
          </a:p>
        </p:txBody>
      </p:sp>
    </p:spTree>
    <p:extLst>
      <p:ext uri="{BB962C8B-B14F-4D97-AF65-F5344CB8AC3E}">
        <p14:creationId xmlns="" xmlns:p14="http://schemas.microsoft.com/office/powerpoint/2010/main" val="171838547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to demonstrate that innocence is dead</a:t>
            </a:r>
            <a:r>
              <a:rPr lang="en-US" dirty="0" smtClean="0"/>
              <a:t> </a:t>
            </a:r>
            <a:endParaRPr lang="en-US" dirty="0"/>
          </a:p>
        </p:txBody>
      </p:sp>
    </p:spTree>
    <p:extLst>
      <p:ext uri="{BB962C8B-B14F-4D97-AF65-F5344CB8AC3E}">
        <p14:creationId xmlns="" xmlns:p14="http://schemas.microsoft.com/office/powerpoint/2010/main" val="29924957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125113" cy="924475"/>
          </a:xfrm>
        </p:spPr>
        <p:txBody>
          <a:bodyPr/>
          <a:lstStyle/>
          <a:p>
            <a:pPr algn="ctr"/>
            <a:r>
              <a:rPr lang="en-US" sz="6600" dirty="0" smtClean="0"/>
              <a:t>What does Ralph’s “curtain” represent?</a:t>
            </a:r>
            <a:endParaRPr lang="en-US" sz="6600" dirty="0"/>
          </a:p>
        </p:txBody>
      </p:sp>
    </p:spTree>
    <p:extLst>
      <p:ext uri="{BB962C8B-B14F-4D97-AF65-F5344CB8AC3E}">
        <p14:creationId xmlns="" xmlns:p14="http://schemas.microsoft.com/office/powerpoint/2010/main" val="1855783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88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His fight against his savage side</a:t>
            </a:r>
            <a:endParaRPr lang="en-US" sz="6000" dirty="0"/>
          </a:p>
        </p:txBody>
      </p:sp>
    </p:spTree>
    <p:extLst>
      <p:ext uri="{BB962C8B-B14F-4D97-AF65-F5344CB8AC3E}">
        <p14:creationId xmlns="" xmlns:p14="http://schemas.microsoft.com/office/powerpoint/2010/main" val="302752489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57400"/>
            <a:ext cx="7125113" cy="924475"/>
          </a:xfrm>
        </p:spPr>
        <p:txBody>
          <a:bodyPr/>
          <a:lstStyle/>
          <a:p>
            <a:pPr algn="ctr"/>
            <a:r>
              <a:rPr lang="en-US" sz="7200" dirty="0" smtClean="0"/>
              <a:t>Why did Golding choose a pig to be hunted?</a:t>
            </a:r>
            <a:endParaRPr lang="en-US" sz="7200" dirty="0"/>
          </a:p>
        </p:txBody>
      </p:sp>
    </p:spTree>
    <p:extLst>
      <p:ext uri="{BB962C8B-B14F-4D97-AF65-F5344CB8AC3E}">
        <p14:creationId xmlns="" xmlns:p14="http://schemas.microsoft.com/office/powerpoint/2010/main" val="57383230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57400"/>
            <a:ext cx="7125113" cy="924475"/>
          </a:xfrm>
        </p:spPr>
        <p:txBody>
          <a:bodyPr/>
          <a:lstStyle/>
          <a:p>
            <a:r>
              <a:rPr lang="en-US" sz="5400" dirty="0" smtClean="0"/>
              <a:t>Answer:</a:t>
            </a:r>
            <a:br>
              <a:rPr lang="en-US" sz="5400" dirty="0" smtClean="0"/>
            </a:br>
            <a:r>
              <a:rPr lang="en-US" sz="5400" dirty="0"/>
              <a:t/>
            </a:r>
            <a:br>
              <a:rPr lang="en-US" sz="5400" dirty="0"/>
            </a:br>
            <a:r>
              <a:rPr lang="en-US" sz="5400" dirty="0" smtClean="0"/>
              <a:t>Because it’s similar to humans, especially with its screams </a:t>
            </a:r>
            <a:endParaRPr lang="en-US" sz="5400" dirty="0"/>
          </a:p>
        </p:txBody>
      </p:sp>
    </p:spTree>
    <p:extLst>
      <p:ext uri="{BB962C8B-B14F-4D97-AF65-F5344CB8AC3E}">
        <p14:creationId xmlns="" xmlns:p14="http://schemas.microsoft.com/office/powerpoint/2010/main" val="344978608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pPr algn="ctr"/>
            <a:r>
              <a:rPr lang="en-US" sz="2800" dirty="0" smtClean="0"/>
              <a:t>Who or what allegorically represents Hitler?</a:t>
            </a:r>
            <a:endParaRPr lang="en-US" sz="28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01276"/>
          </a:xfrm>
        </p:spPr>
        <p:txBody>
          <a:bodyPr/>
          <a:lstStyle/>
          <a:p>
            <a:r>
              <a:rPr lang="en-US" sz="8000" dirty="0" smtClean="0"/>
              <a:t>Answer:</a:t>
            </a:r>
            <a:br>
              <a:rPr lang="en-US" sz="8000" dirty="0" smtClean="0"/>
            </a:br>
            <a:r>
              <a:rPr lang="en-US" sz="8000" dirty="0" smtClean="0"/>
              <a:t/>
            </a:r>
            <a:br>
              <a:rPr lang="en-US" sz="8000" dirty="0" smtClean="0"/>
            </a:br>
            <a:r>
              <a:rPr lang="en-US" sz="8000" dirty="0" smtClean="0"/>
              <a:t>Jack</a:t>
            </a:r>
            <a:endParaRPr lang="en-US" sz="80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77476"/>
          </a:xfrm>
        </p:spPr>
        <p:txBody>
          <a:bodyPr/>
          <a:lstStyle/>
          <a:p>
            <a:pPr algn="ctr"/>
            <a:r>
              <a:rPr lang="en-US" sz="3600" dirty="0" smtClean="0"/>
              <a:t>Who or what allegorically represents the Jewish population?</a:t>
            </a:r>
            <a:endParaRPr lang="en-US" sz="36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r>
              <a:rPr lang="en-US" sz="6600" dirty="0" smtClean="0"/>
              <a:t>Answer:</a:t>
            </a:r>
            <a:br>
              <a:rPr lang="en-US" sz="6600" dirty="0" smtClean="0"/>
            </a:br>
            <a:r>
              <a:rPr lang="en-US" sz="6600" dirty="0" smtClean="0"/>
              <a:t/>
            </a:r>
            <a:br>
              <a:rPr lang="en-US" sz="6600" dirty="0" smtClean="0"/>
            </a:br>
            <a:r>
              <a:rPr lang="en-US" sz="6600" dirty="0" smtClean="0"/>
              <a:t>Piggy</a:t>
            </a:r>
            <a:endParaRPr lang="en-US" sz="6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0"/>
            <a:ext cx="7125113" cy="924475"/>
          </a:xfrm>
        </p:spPr>
        <p:txBody>
          <a:bodyPr/>
          <a:lstStyle/>
          <a:p>
            <a:pPr algn="ctr"/>
            <a:r>
              <a:rPr lang="en-US" sz="6600" dirty="0" smtClean="0"/>
              <a:t>Walk at a leisurely pace</a:t>
            </a:r>
            <a:endParaRPr lang="en-US" sz="6600" dirty="0"/>
          </a:p>
        </p:txBody>
      </p:sp>
    </p:spTree>
    <p:extLst>
      <p:ext uri="{BB962C8B-B14F-4D97-AF65-F5344CB8AC3E}">
        <p14:creationId xmlns="" xmlns:p14="http://schemas.microsoft.com/office/powerpoint/2010/main" val="268556464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953676"/>
          </a:xfrm>
        </p:spPr>
        <p:txBody>
          <a:bodyPr/>
          <a:lstStyle/>
          <a:p>
            <a:pPr algn="ctr"/>
            <a:r>
              <a:rPr lang="en-US" dirty="0" smtClean="0"/>
              <a:t>Who or what allegorically represents Britain/Winston Churchill?</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01276"/>
          </a:xfrm>
        </p:spPr>
        <p:txBody>
          <a:bodyPr/>
          <a:lstStyle/>
          <a:p>
            <a:r>
              <a:rPr lang="en-US" sz="7200" dirty="0" smtClean="0"/>
              <a:t>Answer:</a:t>
            </a:r>
            <a:br>
              <a:rPr lang="en-US" sz="7200" dirty="0" smtClean="0"/>
            </a:br>
            <a:r>
              <a:rPr lang="en-US" sz="7200" dirty="0" smtClean="0"/>
              <a:t/>
            </a:r>
            <a:br>
              <a:rPr lang="en-US" sz="7200" dirty="0" smtClean="0"/>
            </a:br>
            <a:r>
              <a:rPr lang="en-US" sz="7200" dirty="0" smtClean="0"/>
              <a:t>Ralph</a:t>
            </a:r>
            <a:endParaRPr lang="en-US" sz="72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pPr algn="ctr"/>
            <a:r>
              <a:rPr lang="en-US" sz="3600" dirty="0" smtClean="0"/>
              <a:t>Who or what allegorically represent(s) the bystanders under Hitler’s rule?</a:t>
            </a:r>
            <a:endParaRPr lang="en-US" sz="36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r>
              <a:rPr lang="en-US" sz="7200" dirty="0" smtClean="0"/>
              <a:t>Answer:</a:t>
            </a:r>
            <a:br>
              <a:rPr lang="en-US" sz="7200" dirty="0" smtClean="0"/>
            </a:br>
            <a:r>
              <a:rPr lang="en-US" sz="7200" dirty="0" smtClean="0"/>
              <a:t/>
            </a:r>
            <a:br>
              <a:rPr lang="en-US" sz="7200" dirty="0" smtClean="0"/>
            </a:br>
            <a:r>
              <a:rPr lang="en-US" sz="7200" dirty="0" err="1" smtClean="0"/>
              <a:t>Samneric</a:t>
            </a:r>
            <a:endParaRPr lang="en-US" sz="72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6019800"/>
          </a:xfrm>
        </p:spPr>
        <p:txBody>
          <a:bodyPr/>
          <a:lstStyle/>
          <a:p>
            <a:pPr algn="ctr"/>
            <a:r>
              <a:rPr lang="en-US" sz="5400" dirty="0" smtClean="0"/>
              <a:t/>
            </a:r>
            <a:br>
              <a:rPr lang="en-US" sz="5400" dirty="0" smtClean="0"/>
            </a:br>
            <a:r>
              <a:rPr lang="en-US" sz="2800" dirty="0" smtClean="0"/>
              <a:t>Which theme is demonstrated with this quote:</a:t>
            </a:r>
            <a:br>
              <a:rPr lang="en-US" sz="2800" dirty="0" smtClean="0"/>
            </a:br>
            <a:r>
              <a:rPr lang="en-US" sz="2800" dirty="0" smtClean="0"/>
              <a:t>“We’ve got to have rules and obey them.  After all, we’re not savages”?</a:t>
            </a:r>
            <a:r>
              <a:rPr lang="en-US" sz="6600" dirty="0" smtClean="0"/>
              <a:t/>
            </a:r>
            <a:br>
              <a:rPr lang="en-US" sz="6600" dirty="0" smtClean="0"/>
            </a:br>
            <a:endParaRPr lang="en-US" sz="6600" dirty="0"/>
          </a:p>
        </p:txBody>
      </p:sp>
    </p:spTree>
    <p:extLst>
      <p:ext uri="{BB962C8B-B14F-4D97-AF65-F5344CB8AC3E}">
        <p14:creationId xmlns="" xmlns:p14="http://schemas.microsoft.com/office/powerpoint/2010/main" val="19581421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09800"/>
            <a:ext cx="7125113" cy="924475"/>
          </a:xfrm>
        </p:spPr>
        <p:txBody>
          <a:bodyPr/>
          <a:lstStyle/>
          <a:p>
            <a:r>
              <a:rPr lang="en-US" sz="5400" dirty="0" smtClean="0"/>
              <a:t>Answer:</a:t>
            </a:r>
            <a:br>
              <a:rPr lang="en-US" sz="5400" dirty="0" smtClean="0"/>
            </a:br>
            <a:r>
              <a:rPr lang="en-US" sz="5400" dirty="0"/>
              <a:t/>
            </a:r>
            <a:br>
              <a:rPr lang="en-US" sz="5400" dirty="0"/>
            </a:br>
            <a:r>
              <a:rPr lang="en-US" sz="5400" dirty="0" smtClean="0"/>
              <a:t>Civilization vs. Savagery  </a:t>
            </a:r>
            <a:endParaRPr lang="en-US" sz="5400" dirty="0"/>
          </a:p>
        </p:txBody>
      </p:sp>
    </p:spTree>
    <p:extLst>
      <p:ext uri="{BB962C8B-B14F-4D97-AF65-F5344CB8AC3E}">
        <p14:creationId xmlns="" xmlns:p14="http://schemas.microsoft.com/office/powerpoint/2010/main" val="216011883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96476"/>
          </a:xfrm>
        </p:spPr>
        <p:txBody>
          <a:bodyPr/>
          <a:lstStyle/>
          <a:p>
            <a:pPr algn="ctr"/>
            <a:r>
              <a:rPr lang="en-US" sz="2800" dirty="0" smtClean="0"/>
              <a:t>Which theme is demonstrated with this quote:</a:t>
            </a:r>
            <a:br>
              <a:rPr lang="en-US" sz="2800" dirty="0" smtClean="0"/>
            </a:br>
            <a:r>
              <a:rPr lang="en-US" sz="2800" dirty="0" smtClean="0"/>
              <a:t>“The world, that understandable and lawful world, was slipping away”?</a:t>
            </a:r>
            <a:endParaRPr lang="en-US" sz="2800"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648876"/>
          </a:xfrm>
        </p:spPr>
        <p:txBody>
          <a:bodyPr/>
          <a:lstStyle/>
          <a:p>
            <a:r>
              <a:rPr lang="en-US" sz="7200" dirty="0" smtClean="0"/>
              <a:t>Answer:</a:t>
            </a:r>
            <a:br>
              <a:rPr lang="en-US" sz="7200" dirty="0" smtClean="0"/>
            </a:br>
            <a:r>
              <a:rPr lang="en-US" sz="7200" dirty="0" smtClean="0"/>
              <a:t/>
            </a:r>
            <a:br>
              <a:rPr lang="en-US" sz="7200" dirty="0" smtClean="0"/>
            </a:br>
            <a:r>
              <a:rPr lang="en-US" sz="7200" dirty="0" smtClean="0"/>
              <a:t>Civilization vs. Savagery </a:t>
            </a:r>
            <a:endParaRPr lang="en-US" sz="72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20276"/>
          </a:xfrm>
        </p:spPr>
        <p:txBody>
          <a:bodyPr/>
          <a:lstStyle/>
          <a:p>
            <a:pPr algn="ctr"/>
            <a:r>
              <a:rPr lang="en-US" sz="4800" dirty="0" smtClean="0"/>
              <a:t>Which theme is demonstrated with this quote:</a:t>
            </a:r>
            <a:br>
              <a:rPr lang="en-US" sz="4800" dirty="0" smtClean="0"/>
            </a:br>
            <a:r>
              <a:rPr lang="en-US" sz="4800" dirty="0" smtClean="0"/>
              <a:t>“Which is better—to have laws and agree, or to hunt and kill?”</a:t>
            </a:r>
            <a:endParaRPr lang="en-US" sz="4800"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r>
              <a:rPr lang="en-US" sz="6600" dirty="0" smtClean="0"/>
              <a:t>Answer:</a:t>
            </a:r>
            <a:br>
              <a:rPr lang="en-US" sz="6600" dirty="0" smtClean="0"/>
            </a:br>
            <a:r>
              <a:rPr lang="en-US" sz="6600" dirty="0" smtClean="0"/>
              <a:t/>
            </a:r>
            <a:br>
              <a:rPr lang="en-US" sz="6600" dirty="0" smtClean="0"/>
            </a:br>
            <a:r>
              <a:rPr lang="en-US" sz="6600" dirty="0" smtClean="0"/>
              <a:t>Civilization vs. Savagery </a:t>
            </a:r>
            <a:endParaRPr lang="en-US" sz="6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Saunter</a:t>
            </a:r>
            <a:r>
              <a:rPr lang="en-US" dirty="0" smtClean="0"/>
              <a:t> </a:t>
            </a:r>
            <a:endParaRPr lang="en-US" dirty="0"/>
          </a:p>
        </p:txBody>
      </p:sp>
    </p:spTree>
    <p:extLst>
      <p:ext uri="{BB962C8B-B14F-4D97-AF65-F5344CB8AC3E}">
        <p14:creationId xmlns="" xmlns:p14="http://schemas.microsoft.com/office/powerpoint/2010/main" val="469732185"/>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648876"/>
          </a:xfrm>
        </p:spPr>
        <p:txBody>
          <a:bodyPr/>
          <a:lstStyle/>
          <a:p>
            <a:pPr algn="ctr"/>
            <a:r>
              <a:rPr lang="en-US" sz="5400" dirty="0" smtClean="0"/>
              <a:t>Which theme is demonstrated with this quote:</a:t>
            </a:r>
            <a:br>
              <a:rPr lang="en-US" sz="5400" dirty="0" smtClean="0"/>
            </a:br>
            <a:r>
              <a:rPr lang="en-US" sz="5400" dirty="0" smtClean="0"/>
              <a:t>“The thing is—fear can’t hurt you any more than a dream”?</a:t>
            </a:r>
            <a:endParaRPr lang="en-US" sz="5400"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r>
              <a:rPr lang="en-US" sz="8000" dirty="0" smtClean="0"/>
              <a:t>Answer:</a:t>
            </a:r>
            <a:br>
              <a:rPr lang="en-US" sz="8000" dirty="0" smtClean="0"/>
            </a:br>
            <a:r>
              <a:rPr lang="en-US" sz="8000" dirty="0" smtClean="0"/>
              <a:t/>
            </a:r>
            <a:br>
              <a:rPr lang="en-US" sz="8000" dirty="0" smtClean="0"/>
            </a:br>
            <a:r>
              <a:rPr lang="en-US" sz="8000" dirty="0" smtClean="0"/>
              <a:t>Fear</a:t>
            </a:r>
            <a:endParaRPr lang="en-US" sz="8000"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01276"/>
          </a:xfrm>
        </p:spPr>
        <p:txBody>
          <a:bodyPr/>
          <a:lstStyle/>
          <a:p>
            <a:pPr algn="ctr"/>
            <a:r>
              <a:rPr lang="en-US" sz="4800" dirty="0" smtClean="0"/>
              <a:t>Which theme is demonstrated with this quote:</a:t>
            </a:r>
            <a:br>
              <a:rPr lang="en-US" sz="4800" dirty="0" smtClean="0"/>
            </a:br>
            <a:r>
              <a:rPr lang="en-US" sz="4800" dirty="0" smtClean="0"/>
              <a:t>“Things are breaking up.  I don’t understand why.  We began well; we were happy.  And then---”?</a:t>
            </a:r>
            <a:endParaRPr lang="en-US" sz="4800"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r>
              <a:rPr lang="en-US" sz="6600" dirty="0" smtClean="0"/>
              <a:t>Answer:</a:t>
            </a:r>
            <a:br>
              <a:rPr lang="en-US" sz="6600" dirty="0" smtClean="0"/>
            </a:br>
            <a:r>
              <a:rPr lang="en-US" sz="6600" dirty="0" smtClean="0"/>
              <a:t/>
            </a:r>
            <a:br>
              <a:rPr lang="en-US" sz="6600" dirty="0" smtClean="0"/>
            </a:br>
            <a:r>
              <a:rPr lang="en-US" sz="6600" dirty="0" smtClean="0"/>
              <a:t>Civilization vs. Savagery </a:t>
            </a:r>
            <a:endParaRPr lang="en-US" sz="6600"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648876"/>
          </a:xfrm>
        </p:spPr>
        <p:txBody>
          <a:bodyPr/>
          <a:lstStyle/>
          <a:p>
            <a:pPr algn="ctr"/>
            <a:r>
              <a:rPr lang="en-US" sz="4400" dirty="0" smtClean="0"/>
              <a:t>W</a:t>
            </a:r>
            <a:r>
              <a:rPr lang="en-US" sz="4000" dirty="0" smtClean="0"/>
              <a:t>hich themes are demonstrated with this quote:</a:t>
            </a:r>
            <a:br>
              <a:rPr lang="en-US" sz="4000" dirty="0" smtClean="0"/>
            </a:br>
            <a:r>
              <a:rPr lang="en-US" sz="4000" dirty="0" smtClean="0"/>
              <a:t>“Fancy thinking the beast was something you could hunt or kill!  I’m part of you.  Close, close, close.  I’m the reason why it’s no go.  Why things are what they are”?</a:t>
            </a:r>
            <a:endParaRPr lang="en-US" sz="4000"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344076"/>
          </a:xfrm>
        </p:spPr>
        <p:txBody>
          <a:bodyPr/>
          <a:lstStyle/>
          <a:p>
            <a:r>
              <a:rPr lang="en-US" sz="6000" dirty="0" smtClean="0"/>
              <a:t>Answer:</a:t>
            </a:r>
            <a:br>
              <a:rPr lang="en-US" sz="6000" dirty="0" smtClean="0"/>
            </a:br>
            <a:r>
              <a:rPr lang="en-US" sz="6000" dirty="0" smtClean="0"/>
              <a:t/>
            </a:r>
            <a:br>
              <a:rPr lang="en-US" sz="6000" dirty="0" smtClean="0"/>
            </a:br>
            <a:r>
              <a:rPr lang="en-US" sz="6000" dirty="0" smtClean="0"/>
              <a:t>Fear &amp;</a:t>
            </a:r>
            <a:br>
              <a:rPr lang="en-US" sz="6000" dirty="0" smtClean="0"/>
            </a:br>
            <a:r>
              <a:rPr lang="en-US" sz="6000" dirty="0" smtClean="0"/>
              <a:t>Civilization vs. Savagery</a:t>
            </a:r>
            <a:endParaRPr lang="en-US" sz="6000"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pPr algn="ctr"/>
            <a:r>
              <a:rPr lang="en-US" sz="6600" dirty="0" smtClean="0"/>
              <a:t>Which theme is demonstrated when the boys kill Simon?</a:t>
            </a:r>
            <a:endParaRPr lang="en-US" sz="6600"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77476"/>
          </a:xfrm>
        </p:spPr>
        <p:txBody>
          <a:bodyPr/>
          <a:lstStyle/>
          <a:p>
            <a:r>
              <a:rPr lang="en-US" sz="6600" dirty="0" smtClean="0"/>
              <a:t>Answer:</a:t>
            </a:r>
            <a:br>
              <a:rPr lang="en-US" sz="6600" dirty="0" smtClean="0"/>
            </a:br>
            <a:r>
              <a:rPr lang="en-US" sz="6600" dirty="0" smtClean="0"/>
              <a:t/>
            </a:r>
            <a:br>
              <a:rPr lang="en-US" sz="6600" dirty="0" smtClean="0"/>
            </a:br>
            <a:r>
              <a:rPr lang="en-US" sz="6600" dirty="0" smtClean="0"/>
              <a:t>Loss of innocence</a:t>
            </a:r>
            <a:endParaRPr lang="en-US" sz="6600"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pPr algn="ctr"/>
            <a:r>
              <a:rPr lang="en-US" sz="5400" dirty="0" smtClean="0"/>
              <a:t>Which theme is demonstrated through Ralph and Jack’s struggle to be in charge?</a:t>
            </a:r>
            <a:endParaRPr lang="en-US" sz="5400"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r>
              <a:rPr lang="en-US" sz="6600" dirty="0" smtClean="0"/>
              <a:t>Answer:</a:t>
            </a:r>
            <a:br>
              <a:rPr lang="en-US" sz="6600" dirty="0" smtClean="0"/>
            </a:br>
            <a:r>
              <a:rPr lang="en-US" sz="6600" dirty="0" smtClean="0"/>
              <a:t/>
            </a:r>
            <a:br>
              <a:rPr lang="en-US" sz="6600" dirty="0" smtClean="0"/>
            </a:br>
            <a:r>
              <a:rPr lang="en-US" sz="6600" dirty="0" smtClean="0"/>
              <a:t>Power vs. Leadership</a:t>
            </a:r>
            <a:endParaRPr lang="en-US" sz="6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pPr algn="ctr"/>
            <a:r>
              <a:rPr lang="en-US" sz="6600" dirty="0" smtClean="0"/>
              <a:t>In a manner of vicious hatred </a:t>
            </a:r>
            <a:endParaRPr lang="en-US" sz="6600" dirty="0"/>
          </a:p>
        </p:txBody>
      </p:sp>
    </p:spTree>
    <p:extLst>
      <p:ext uri="{BB962C8B-B14F-4D97-AF65-F5344CB8AC3E}">
        <p14:creationId xmlns="" xmlns:p14="http://schemas.microsoft.com/office/powerpoint/2010/main" val="3478896848"/>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01276"/>
          </a:xfrm>
        </p:spPr>
        <p:txBody>
          <a:bodyPr/>
          <a:lstStyle/>
          <a:p>
            <a:pPr algn="ctr"/>
            <a:r>
              <a:rPr lang="en-US" sz="7200" dirty="0" smtClean="0"/>
              <a:t>What is Golding trying to teach us about fear?</a:t>
            </a:r>
            <a:endParaRPr lang="en-US" sz="7200"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572676"/>
          </a:xfrm>
        </p:spPr>
        <p:txBody>
          <a:bodyPr/>
          <a:lstStyle/>
          <a:p>
            <a:r>
              <a:rPr lang="en-US" sz="6000" dirty="0" smtClean="0"/>
              <a:t>Answer:</a:t>
            </a:r>
            <a:br>
              <a:rPr lang="en-US" sz="6000" dirty="0" smtClean="0"/>
            </a:br>
            <a:r>
              <a:rPr lang="en-US" sz="6000" dirty="0" smtClean="0"/>
              <a:t/>
            </a:r>
            <a:br>
              <a:rPr lang="en-US" sz="6000" dirty="0" smtClean="0"/>
            </a:br>
            <a:r>
              <a:rPr lang="en-US" sz="6000" dirty="0" smtClean="0"/>
              <a:t>Fear can consume us</a:t>
            </a:r>
            <a:endParaRPr lang="en-US" sz="6000"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953676"/>
          </a:xfrm>
        </p:spPr>
        <p:txBody>
          <a:bodyPr/>
          <a:lstStyle/>
          <a:p>
            <a:pPr algn="ctr"/>
            <a:r>
              <a:rPr lang="en-US" sz="6600" dirty="0" smtClean="0"/>
              <a:t>What is Golding trying to teach us about power and leadership?</a:t>
            </a:r>
            <a:endParaRPr lang="en-US" sz="6600"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r>
              <a:rPr lang="en-US" sz="4800" dirty="0" smtClean="0"/>
              <a:t>Answer:</a:t>
            </a:r>
            <a:br>
              <a:rPr lang="en-US" sz="4800" dirty="0" smtClean="0"/>
            </a:br>
            <a:r>
              <a:rPr lang="en-US" sz="4800" dirty="0" smtClean="0"/>
              <a:t/>
            </a:r>
            <a:br>
              <a:rPr lang="en-US" sz="4800" dirty="0" smtClean="0"/>
            </a:br>
            <a:r>
              <a:rPr lang="en-US" sz="4800" dirty="0" smtClean="0"/>
              <a:t>It is better to be a leader than have power because having power can corrupt a person</a:t>
            </a:r>
            <a:endParaRPr lang="en-US" sz="48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648876"/>
          </a:xfrm>
        </p:spPr>
        <p:txBody>
          <a:bodyPr/>
          <a:lstStyle/>
          <a:p>
            <a:pPr algn="ctr"/>
            <a:r>
              <a:rPr lang="en-US" sz="6000" dirty="0" smtClean="0"/>
              <a:t>What is Golding trying to teach us about civilization and savagery?</a:t>
            </a:r>
            <a:endParaRPr lang="en-US" sz="60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801276"/>
          </a:xfrm>
        </p:spPr>
        <p:txBody>
          <a:bodyPr/>
          <a:lstStyle/>
          <a:p>
            <a:r>
              <a:rPr lang="en-US" sz="5400" dirty="0" smtClean="0"/>
              <a:t>Answer:</a:t>
            </a:r>
            <a:br>
              <a:rPr lang="en-US" sz="5400" dirty="0" smtClean="0"/>
            </a:br>
            <a:r>
              <a:rPr lang="en-US" sz="5400" dirty="0" smtClean="0"/>
              <a:t/>
            </a:r>
            <a:br>
              <a:rPr lang="en-US" sz="5400" dirty="0" smtClean="0"/>
            </a:br>
            <a:r>
              <a:rPr lang="en-US" sz="5400" dirty="0" smtClean="0"/>
              <a:t>Civilization is doomed to collapse due to people’s savage nature</a:t>
            </a:r>
            <a:endParaRPr lang="en-US" sz="5400"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725076"/>
          </a:xfrm>
        </p:spPr>
        <p:txBody>
          <a:bodyPr/>
          <a:lstStyle/>
          <a:p>
            <a:pPr algn="ctr"/>
            <a:r>
              <a:rPr lang="en-US" sz="6600" dirty="0" smtClean="0"/>
              <a:t>What is Golding trying to teach us about the loss of innocence?</a:t>
            </a:r>
            <a:endParaRPr lang="en-US" sz="6600"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125113" cy="5496476"/>
          </a:xfrm>
        </p:spPr>
        <p:txBody>
          <a:bodyPr/>
          <a:lstStyle/>
          <a:p>
            <a:r>
              <a:rPr lang="en-US" sz="5400" dirty="0" smtClean="0"/>
              <a:t>Answer:</a:t>
            </a:r>
            <a:br>
              <a:rPr lang="en-US" sz="5400" dirty="0" smtClean="0"/>
            </a:br>
            <a:r>
              <a:rPr lang="en-US" sz="5400" dirty="0" smtClean="0"/>
              <a:t/>
            </a:r>
            <a:br>
              <a:rPr lang="en-US" sz="5400" dirty="0" smtClean="0"/>
            </a:br>
            <a:r>
              <a:rPr lang="en-US" sz="5400" dirty="0" smtClean="0"/>
              <a:t>Due to mankind’s savage nature which leads to war, people no longer have any innocence</a:t>
            </a:r>
            <a:endParaRPr lang="en-US" sz="5400"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pPr algn="ctr"/>
            <a:r>
              <a:rPr lang="en-US" sz="6600" dirty="0" smtClean="0"/>
              <a:t>What war did Golding serve in which influenced this novel and its themes?</a:t>
            </a:r>
            <a:endParaRPr lang="en-US" sz="6600" dirty="0"/>
          </a:p>
        </p:txBody>
      </p:sp>
    </p:spTree>
    <p:extLst>
      <p:ext uri="{BB962C8B-B14F-4D97-AF65-F5344CB8AC3E}">
        <p14:creationId xmlns="" xmlns:p14="http://schemas.microsoft.com/office/powerpoint/2010/main" val="78167243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0574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WWII</a:t>
            </a:r>
            <a:endParaRPr lang="en-US" sz="6600" dirty="0"/>
          </a:p>
        </p:txBody>
      </p:sp>
    </p:spTree>
    <p:extLst>
      <p:ext uri="{BB962C8B-B14F-4D97-AF65-F5344CB8AC3E}">
        <p14:creationId xmlns="" xmlns:p14="http://schemas.microsoft.com/office/powerpoint/2010/main" val="1828378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8000" dirty="0" smtClean="0"/>
              <a:t>Answer:</a:t>
            </a:r>
            <a:br>
              <a:rPr lang="en-US" sz="8000" dirty="0" smtClean="0"/>
            </a:br>
            <a:r>
              <a:rPr lang="en-US" sz="8000" dirty="0"/>
              <a:t/>
            </a:r>
            <a:br>
              <a:rPr lang="en-US" sz="8000" dirty="0"/>
            </a:br>
            <a:r>
              <a:rPr lang="en-US" sz="8000" dirty="0" smtClean="0"/>
              <a:t>Malevolently </a:t>
            </a:r>
            <a:endParaRPr lang="en-US" sz="8000" dirty="0"/>
          </a:p>
        </p:txBody>
      </p:sp>
    </p:spTree>
    <p:extLst>
      <p:ext uri="{BB962C8B-B14F-4D97-AF65-F5344CB8AC3E}">
        <p14:creationId xmlns="" xmlns:p14="http://schemas.microsoft.com/office/powerpoint/2010/main" val="3266335703"/>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09800"/>
            <a:ext cx="7125113" cy="924475"/>
          </a:xfrm>
        </p:spPr>
        <p:txBody>
          <a:bodyPr/>
          <a:lstStyle/>
          <a:p>
            <a:pPr algn="ctr"/>
            <a:r>
              <a:rPr lang="en-US" sz="7200" dirty="0" smtClean="0"/>
              <a:t>What represents intellect, and how is it treated?</a:t>
            </a:r>
            <a:endParaRPr lang="en-US" sz="7200" dirty="0"/>
          </a:p>
        </p:txBody>
      </p:sp>
    </p:spTree>
    <p:extLst>
      <p:ext uri="{BB962C8B-B14F-4D97-AF65-F5344CB8AC3E}">
        <p14:creationId xmlns="" xmlns:p14="http://schemas.microsoft.com/office/powerpoint/2010/main" val="60995454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Piggy’s specs, and it is not valued </a:t>
            </a:r>
            <a:endParaRPr lang="en-US" sz="6600" dirty="0"/>
          </a:p>
        </p:txBody>
      </p:sp>
    </p:spTree>
    <p:extLst>
      <p:ext uri="{BB962C8B-B14F-4D97-AF65-F5344CB8AC3E}">
        <p14:creationId xmlns="" xmlns:p14="http://schemas.microsoft.com/office/powerpoint/2010/main" val="2979454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38400"/>
            <a:ext cx="7125113" cy="924475"/>
          </a:xfrm>
        </p:spPr>
        <p:txBody>
          <a:bodyPr/>
          <a:lstStyle/>
          <a:p>
            <a:pPr algn="ctr"/>
            <a:r>
              <a:rPr lang="en-US" sz="6600" dirty="0" smtClean="0"/>
              <a:t>Make gestures when speaking to show strong feelings</a:t>
            </a:r>
            <a:endParaRPr lang="en-US" sz="6600" dirty="0"/>
          </a:p>
        </p:txBody>
      </p:sp>
    </p:spTree>
    <p:extLst>
      <p:ext uri="{BB962C8B-B14F-4D97-AF65-F5344CB8AC3E}">
        <p14:creationId xmlns="" xmlns:p14="http://schemas.microsoft.com/office/powerpoint/2010/main" val="3535164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914400"/>
            <a:ext cx="7125113" cy="924475"/>
          </a:xfrm>
        </p:spPr>
        <p:txBody>
          <a:bodyPr/>
          <a:lstStyle/>
          <a:p>
            <a:pPr algn="ctr"/>
            <a:r>
              <a:rPr lang="en-US" sz="5400" dirty="0" smtClean="0"/>
              <a:t>Vocabulary to Know</a:t>
            </a:r>
            <a:endParaRPr lang="en-US" sz="5400" dirty="0"/>
          </a:p>
        </p:txBody>
      </p:sp>
      <p:sp>
        <p:nvSpPr>
          <p:cNvPr id="5" name="TextBox 4"/>
          <p:cNvSpPr txBox="1"/>
          <p:nvPr/>
        </p:nvSpPr>
        <p:spPr>
          <a:xfrm>
            <a:off x="1752600" y="2590800"/>
            <a:ext cx="5791200" cy="2123658"/>
          </a:xfrm>
          <a:prstGeom prst="rect">
            <a:avLst/>
          </a:prstGeom>
          <a:noFill/>
        </p:spPr>
        <p:txBody>
          <a:bodyPr wrap="square" rtlCol="0">
            <a:spAutoFit/>
          </a:bodyPr>
          <a:lstStyle/>
          <a:p>
            <a:pPr algn="ctr"/>
            <a:r>
              <a:rPr lang="en-US" sz="4400" dirty="0" smtClean="0"/>
              <a:t>Read each definition and choose the correct vocabulary word</a:t>
            </a:r>
            <a:endParaRPr lang="en-US" sz="4400" dirty="0"/>
          </a:p>
        </p:txBody>
      </p:sp>
    </p:spTree>
    <p:extLst>
      <p:ext uri="{BB962C8B-B14F-4D97-AF65-F5344CB8AC3E}">
        <p14:creationId xmlns="" xmlns:p14="http://schemas.microsoft.com/office/powerpoint/2010/main" val="1267718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Gesticulate </a:t>
            </a:r>
            <a:endParaRPr lang="en-US" sz="6600" dirty="0"/>
          </a:p>
        </p:txBody>
      </p:sp>
    </p:spTree>
    <p:extLst>
      <p:ext uri="{BB962C8B-B14F-4D97-AF65-F5344CB8AC3E}">
        <p14:creationId xmlns="" xmlns:p14="http://schemas.microsoft.com/office/powerpoint/2010/main" val="3091600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0"/>
            <a:ext cx="7125113" cy="924475"/>
          </a:xfrm>
        </p:spPr>
        <p:txBody>
          <a:bodyPr/>
          <a:lstStyle/>
          <a:p>
            <a:pPr algn="ctr"/>
            <a:r>
              <a:rPr lang="en-US" sz="7200" dirty="0" smtClean="0"/>
              <a:t>Unable to speak clearly </a:t>
            </a:r>
            <a:endParaRPr lang="en-US" sz="7200" dirty="0"/>
          </a:p>
        </p:txBody>
      </p:sp>
    </p:spTree>
    <p:extLst>
      <p:ext uri="{BB962C8B-B14F-4D97-AF65-F5344CB8AC3E}">
        <p14:creationId xmlns="" xmlns:p14="http://schemas.microsoft.com/office/powerpoint/2010/main" val="1354043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95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Inarticulate </a:t>
            </a:r>
            <a:endParaRPr lang="en-US" sz="7200" dirty="0"/>
          </a:p>
        </p:txBody>
      </p:sp>
    </p:spTree>
    <p:extLst>
      <p:ext uri="{BB962C8B-B14F-4D97-AF65-F5344CB8AC3E}">
        <p14:creationId xmlns="" xmlns:p14="http://schemas.microsoft.com/office/powerpoint/2010/main" val="1997571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pPr algn="ctr"/>
            <a:r>
              <a:rPr lang="en-US" sz="6600" dirty="0" smtClean="0"/>
              <a:t>Not easily understood; mysterious </a:t>
            </a:r>
            <a:endParaRPr lang="en-US" sz="6600" dirty="0"/>
          </a:p>
        </p:txBody>
      </p:sp>
    </p:spTree>
    <p:extLst>
      <p:ext uri="{BB962C8B-B14F-4D97-AF65-F5344CB8AC3E}">
        <p14:creationId xmlns="" xmlns:p14="http://schemas.microsoft.com/office/powerpoint/2010/main" val="350065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124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Inscrutable </a:t>
            </a:r>
            <a:endParaRPr lang="en-US" sz="6600" dirty="0"/>
          </a:p>
        </p:txBody>
      </p:sp>
    </p:spTree>
    <p:extLst>
      <p:ext uri="{BB962C8B-B14F-4D97-AF65-F5344CB8AC3E}">
        <p14:creationId xmlns="" xmlns:p14="http://schemas.microsoft.com/office/powerpoint/2010/main" val="1038018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971800"/>
            <a:ext cx="7125113" cy="924475"/>
          </a:xfrm>
        </p:spPr>
        <p:txBody>
          <a:bodyPr/>
          <a:lstStyle/>
          <a:p>
            <a:pPr algn="ctr"/>
            <a:r>
              <a:rPr lang="en-US" sz="7200" dirty="0" smtClean="0"/>
              <a:t>Banned by morality or taste </a:t>
            </a:r>
            <a:endParaRPr lang="en-US" sz="7200" dirty="0"/>
          </a:p>
        </p:txBody>
      </p:sp>
    </p:spTree>
    <p:extLst>
      <p:ext uri="{BB962C8B-B14F-4D97-AF65-F5344CB8AC3E}">
        <p14:creationId xmlns="" xmlns:p14="http://schemas.microsoft.com/office/powerpoint/2010/main" val="1817466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Taboo </a:t>
            </a:r>
            <a:endParaRPr lang="en-US" sz="7200" dirty="0"/>
          </a:p>
        </p:txBody>
      </p:sp>
    </p:spTree>
    <p:extLst>
      <p:ext uri="{BB962C8B-B14F-4D97-AF65-F5344CB8AC3E}">
        <p14:creationId xmlns="" xmlns:p14="http://schemas.microsoft.com/office/powerpoint/2010/main" val="2297884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125113" cy="924475"/>
          </a:xfrm>
        </p:spPr>
        <p:txBody>
          <a:bodyPr/>
          <a:lstStyle/>
          <a:p>
            <a:pPr algn="ctr"/>
            <a:r>
              <a:rPr lang="en-US" sz="7200" dirty="0" smtClean="0"/>
              <a:t>Detestable; unpleasant </a:t>
            </a:r>
            <a:endParaRPr lang="en-US" sz="7200" dirty="0"/>
          </a:p>
        </p:txBody>
      </p:sp>
    </p:spTree>
    <p:extLst>
      <p:ext uri="{BB962C8B-B14F-4D97-AF65-F5344CB8AC3E}">
        <p14:creationId xmlns="" xmlns:p14="http://schemas.microsoft.com/office/powerpoint/2010/main" val="3577040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Abominable</a:t>
            </a:r>
            <a:r>
              <a:rPr lang="en-US" dirty="0" smtClean="0"/>
              <a:t> </a:t>
            </a:r>
            <a:endParaRPr lang="en-US" dirty="0"/>
          </a:p>
        </p:txBody>
      </p:sp>
    </p:spTree>
    <p:extLst>
      <p:ext uri="{BB962C8B-B14F-4D97-AF65-F5344CB8AC3E}">
        <p14:creationId xmlns="" xmlns:p14="http://schemas.microsoft.com/office/powerpoint/2010/main" val="2993075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8000" dirty="0" smtClean="0"/>
              <a:t>Decent; correct; fitting </a:t>
            </a:r>
            <a:endParaRPr lang="en-US" sz="8000" dirty="0"/>
          </a:p>
        </p:txBody>
      </p:sp>
    </p:spTree>
    <p:extLst>
      <p:ext uri="{BB962C8B-B14F-4D97-AF65-F5344CB8AC3E}">
        <p14:creationId xmlns="" xmlns:p14="http://schemas.microsoft.com/office/powerpoint/2010/main" val="3005392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8800" dirty="0" smtClean="0"/>
              <a:t>To mock or taunt </a:t>
            </a:r>
            <a:endParaRPr lang="en-US" sz="8800" dirty="0"/>
          </a:p>
        </p:txBody>
      </p:sp>
    </p:spTree>
    <p:extLst>
      <p:ext uri="{BB962C8B-B14F-4D97-AF65-F5344CB8AC3E}">
        <p14:creationId xmlns="" xmlns:p14="http://schemas.microsoft.com/office/powerpoint/2010/main" val="26632879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Decorous </a:t>
            </a:r>
            <a:endParaRPr lang="en-US" sz="7200" dirty="0"/>
          </a:p>
        </p:txBody>
      </p:sp>
    </p:spTree>
    <p:extLst>
      <p:ext uri="{BB962C8B-B14F-4D97-AF65-F5344CB8AC3E}">
        <p14:creationId xmlns="" xmlns:p14="http://schemas.microsoft.com/office/powerpoint/2010/main" val="3485121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pPr algn="ctr"/>
            <a:r>
              <a:rPr lang="en-US" sz="6600" dirty="0" smtClean="0"/>
              <a:t>Contemptuous laughter; ridicule </a:t>
            </a:r>
            <a:endParaRPr lang="en-US" sz="6600" dirty="0"/>
          </a:p>
        </p:txBody>
      </p:sp>
    </p:spTree>
    <p:extLst>
      <p:ext uri="{BB962C8B-B14F-4D97-AF65-F5344CB8AC3E}">
        <p14:creationId xmlns="" xmlns:p14="http://schemas.microsoft.com/office/powerpoint/2010/main" val="9216039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r>
              <a:rPr lang="en-US" sz="8000" dirty="0" smtClean="0"/>
              <a:t>Answer:</a:t>
            </a:r>
            <a:br>
              <a:rPr lang="en-US" sz="8000" dirty="0" smtClean="0"/>
            </a:br>
            <a:r>
              <a:rPr lang="en-US" sz="8000" dirty="0"/>
              <a:t/>
            </a:r>
            <a:br>
              <a:rPr lang="en-US" sz="8000" dirty="0"/>
            </a:br>
            <a:r>
              <a:rPr lang="en-US" sz="8000" dirty="0" smtClean="0"/>
              <a:t>Derision </a:t>
            </a:r>
            <a:endParaRPr lang="en-US" sz="8000" dirty="0"/>
          </a:p>
        </p:txBody>
      </p:sp>
    </p:spTree>
    <p:extLst>
      <p:ext uri="{BB962C8B-B14F-4D97-AF65-F5344CB8AC3E}">
        <p14:creationId xmlns="" xmlns:p14="http://schemas.microsoft.com/office/powerpoint/2010/main" val="3830531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7200" dirty="0" smtClean="0"/>
              <a:t>Long, angry or violent speech </a:t>
            </a:r>
            <a:endParaRPr lang="en-US" sz="7200" dirty="0"/>
          </a:p>
        </p:txBody>
      </p:sp>
    </p:spTree>
    <p:extLst>
      <p:ext uri="{BB962C8B-B14F-4D97-AF65-F5344CB8AC3E}">
        <p14:creationId xmlns="" xmlns:p14="http://schemas.microsoft.com/office/powerpoint/2010/main" val="15897306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Tirade </a:t>
            </a:r>
            <a:endParaRPr lang="en-US" sz="7200" dirty="0"/>
          </a:p>
        </p:txBody>
      </p:sp>
    </p:spTree>
    <p:extLst>
      <p:ext uri="{BB962C8B-B14F-4D97-AF65-F5344CB8AC3E}">
        <p14:creationId xmlns="" xmlns:p14="http://schemas.microsoft.com/office/powerpoint/2010/main" val="8420909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14600"/>
            <a:ext cx="7125113" cy="924475"/>
          </a:xfrm>
        </p:spPr>
        <p:txBody>
          <a:bodyPr/>
          <a:lstStyle/>
          <a:p>
            <a:pPr algn="ctr"/>
            <a:r>
              <a:rPr lang="en-US" sz="7200" dirty="0" smtClean="0"/>
              <a:t>Sly; surreptitious; underhanded </a:t>
            </a:r>
            <a:endParaRPr lang="en-US" sz="7200" dirty="0"/>
          </a:p>
        </p:txBody>
      </p:sp>
    </p:spTree>
    <p:extLst>
      <p:ext uri="{BB962C8B-B14F-4D97-AF65-F5344CB8AC3E}">
        <p14:creationId xmlns="" xmlns:p14="http://schemas.microsoft.com/office/powerpoint/2010/main" val="1571101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Furtive </a:t>
            </a:r>
            <a:endParaRPr lang="en-US" sz="7200" dirty="0"/>
          </a:p>
        </p:txBody>
      </p:sp>
    </p:spTree>
    <p:extLst>
      <p:ext uri="{BB962C8B-B14F-4D97-AF65-F5344CB8AC3E}">
        <p14:creationId xmlns="" xmlns:p14="http://schemas.microsoft.com/office/powerpoint/2010/main" val="24959608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0"/>
            <a:ext cx="7125113" cy="924475"/>
          </a:xfrm>
        </p:spPr>
        <p:txBody>
          <a:bodyPr/>
          <a:lstStyle/>
          <a:p>
            <a:pPr algn="ctr"/>
            <a:r>
              <a:rPr lang="en-US" sz="7200" dirty="0" smtClean="0"/>
              <a:t>Mournfully; regrettably </a:t>
            </a:r>
            <a:endParaRPr lang="en-US" sz="7200" dirty="0"/>
          </a:p>
        </p:txBody>
      </p:sp>
    </p:spTree>
    <p:extLst>
      <p:ext uri="{BB962C8B-B14F-4D97-AF65-F5344CB8AC3E}">
        <p14:creationId xmlns="" xmlns:p14="http://schemas.microsoft.com/office/powerpoint/2010/main" val="28621784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0"/>
            <a:ext cx="7125113" cy="924475"/>
          </a:xfrm>
        </p:spPr>
        <p:txBody>
          <a:bodyPr/>
          <a:lstStyle/>
          <a:p>
            <a:r>
              <a:rPr lang="en-US" sz="6000" dirty="0" smtClean="0"/>
              <a:t>Answer: </a:t>
            </a:r>
            <a:r>
              <a:rPr lang="en-US" sz="6000" dirty="0"/>
              <a:t/>
            </a:r>
            <a:br>
              <a:rPr lang="en-US" sz="6000" dirty="0"/>
            </a:br>
            <a:r>
              <a:rPr lang="en-US" sz="6000" dirty="0" smtClean="0"/>
              <a:t/>
            </a:r>
            <a:br>
              <a:rPr lang="en-US" sz="6000" dirty="0" smtClean="0"/>
            </a:br>
            <a:r>
              <a:rPr lang="en-US" sz="6000" dirty="0" smtClean="0"/>
              <a:t>Lamentably </a:t>
            </a:r>
            <a:endParaRPr lang="en-US" sz="6000" dirty="0"/>
          </a:p>
        </p:txBody>
      </p:sp>
    </p:spTree>
    <p:extLst>
      <p:ext uri="{BB962C8B-B14F-4D97-AF65-F5344CB8AC3E}">
        <p14:creationId xmlns="" xmlns:p14="http://schemas.microsoft.com/office/powerpoint/2010/main" val="4183146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125113" cy="924475"/>
          </a:xfrm>
        </p:spPr>
        <p:txBody>
          <a:bodyPr/>
          <a:lstStyle/>
          <a:p>
            <a:pPr algn="ctr"/>
            <a:r>
              <a:rPr lang="en-US" sz="8000" dirty="0" smtClean="0"/>
              <a:t>Mad; insane </a:t>
            </a:r>
            <a:endParaRPr lang="en-US" sz="8000" dirty="0"/>
          </a:p>
        </p:txBody>
      </p:sp>
    </p:spTree>
    <p:extLst>
      <p:ext uri="{BB962C8B-B14F-4D97-AF65-F5344CB8AC3E}">
        <p14:creationId xmlns="" xmlns:p14="http://schemas.microsoft.com/office/powerpoint/2010/main" val="126302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09800"/>
            <a:ext cx="7125113" cy="924475"/>
          </a:xfrm>
        </p:spPr>
        <p:txBody>
          <a:bodyPr/>
          <a:lstStyle/>
          <a:p>
            <a:r>
              <a:rPr lang="en-US" sz="8800" dirty="0" smtClean="0"/>
              <a:t>Answer: </a:t>
            </a:r>
            <a:br>
              <a:rPr lang="en-US" sz="8800" dirty="0" smtClean="0"/>
            </a:br>
            <a:r>
              <a:rPr lang="en-US" sz="8800" dirty="0"/>
              <a:t/>
            </a:r>
            <a:br>
              <a:rPr lang="en-US" sz="8800" dirty="0"/>
            </a:br>
            <a:r>
              <a:rPr lang="en-US" sz="8800" dirty="0" smtClean="0"/>
              <a:t>Jeer</a:t>
            </a:r>
            <a:endParaRPr lang="en-US" sz="8800" dirty="0"/>
          </a:p>
        </p:txBody>
      </p:sp>
    </p:spTree>
    <p:extLst>
      <p:ext uri="{BB962C8B-B14F-4D97-AF65-F5344CB8AC3E}">
        <p14:creationId xmlns="" xmlns:p14="http://schemas.microsoft.com/office/powerpoint/2010/main" val="38888962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Demented </a:t>
            </a:r>
            <a:endParaRPr lang="en-US" sz="7200" dirty="0"/>
          </a:p>
        </p:txBody>
      </p:sp>
    </p:spTree>
    <p:extLst>
      <p:ext uri="{BB962C8B-B14F-4D97-AF65-F5344CB8AC3E}">
        <p14:creationId xmlns="" xmlns:p14="http://schemas.microsoft.com/office/powerpoint/2010/main" val="29021587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0"/>
            <a:ext cx="7125113" cy="924475"/>
          </a:xfrm>
        </p:spPr>
        <p:txBody>
          <a:bodyPr/>
          <a:lstStyle/>
          <a:p>
            <a:pPr algn="ctr"/>
            <a:r>
              <a:rPr lang="en-US" sz="8000" dirty="0" smtClean="0"/>
              <a:t>Hung like decorations </a:t>
            </a:r>
            <a:endParaRPr lang="en-US" sz="8000" dirty="0"/>
          </a:p>
        </p:txBody>
      </p:sp>
    </p:spTree>
    <p:extLst>
      <p:ext uri="{BB962C8B-B14F-4D97-AF65-F5344CB8AC3E}">
        <p14:creationId xmlns="" xmlns:p14="http://schemas.microsoft.com/office/powerpoint/2010/main" val="6900113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95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Festooned </a:t>
            </a:r>
            <a:endParaRPr lang="en-US" sz="7200" dirty="0"/>
          </a:p>
        </p:txBody>
      </p:sp>
    </p:spTree>
    <p:extLst>
      <p:ext uri="{BB962C8B-B14F-4D97-AF65-F5344CB8AC3E}">
        <p14:creationId xmlns="" xmlns:p14="http://schemas.microsoft.com/office/powerpoint/2010/main" val="10292283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125113" cy="924475"/>
          </a:xfrm>
        </p:spPr>
        <p:txBody>
          <a:bodyPr/>
          <a:lstStyle/>
          <a:p>
            <a:pPr algn="ctr"/>
            <a:r>
              <a:rPr lang="en-US" sz="7200" dirty="0" smtClean="0"/>
              <a:t>Anger due to unjust treatment </a:t>
            </a:r>
            <a:endParaRPr lang="en-US" sz="7200" dirty="0"/>
          </a:p>
        </p:txBody>
      </p:sp>
    </p:spTree>
    <p:extLst>
      <p:ext uri="{BB962C8B-B14F-4D97-AF65-F5344CB8AC3E}">
        <p14:creationId xmlns="" xmlns:p14="http://schemas.microsoft.com/office/powerpoint/2010/main" val="31344356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9718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Indignation </a:t>
            </a:r>
            <a:endParaRPr lang="en-US" sz="6600" dirty="0"/>
          </a:p>
        </p:txBody>
      </p:sp>
    </p:spTree>
    <p:extLst>
      <p:ext uri="{BB962C8B-B14F-4D97-AF65-F5344CB8AC3E}">
        <p14:creationId xmlns="" xmlns:p14="http://schemas.microsoft.com/office/powerpoint/2010/main" val="29428772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438400"/>
            <a:ext cx="7125113" cy="924475"/>
          </a:xfrm>
        </p:spPr>
        <p:txBody>
          <a:bodyPr/>
          <a:lstStyle/>
          <a:p>
            <a:pPr algn="ctr"/>
            <a:r>
              <a:rPr lang="en-US" sz="6600" dirty="0" smtClean="0"/>
              <a:t>Unspoken; implied </a:t>
            </a:r>
            <a:endParaRPr lang="en-US" sz="6600" dirty="0"/>
          </a:p>
        </p:txBody>
      </p:sp>
    </p:spTree>
    <p:extLst>
      <p:ext uri="{BB962C8B-B14F-4D97-AF65-F5344CB8AC3E}">
        <p14:creationId xmlns="" xmlns:p14="http://schemas.microsoft.com/office/powerpoint/2010/main" val="8943267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Tacit </a:t>
            </a:r>
            <a:endParaRPr lang="en-US" sz="7200" dirty="0"/>
          </a:p>
        </p:txBody>
      </p:sp>
    </p:spTree>
    <p:extLst>
      <p:ext uri="{BB962C8B-B14F-4D97-AF65-F5344CB8AC3E}">
        <p14:creationId xmlns="" xmlns:p14="http://schemas.microsoft.com/office/powerpoint/2010/main" val="7458697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pPr algn="ctr"/>
            <a:r>
              <a:rPr lang="en-US" sz="7200" dirty="0" smtClean="0"/>
              <a:t>Break; gap; pause </a:t>
            </a:r>
            <a:endParaRPr lang="en-US" sz="7200" dirty="0"/>
          </a:p>
        </p:txBody>
      </p:sp>
    </p:spTree>
    <p:extLst>
      <p:ext uri="{BB962C8B-B14F-4D97-AF65-F5344CB8AC3E}">
        <p14:creationId xmlns="" xmlns:p14="http://schemas.microsoft.com/office/powerpoint/2010/main" val="16478663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 </a:t>
            </a:r>
            <a:br>
              <a:rPr lang="en-US" sz="7200" dirty="0" smtClean="0"/>
            </a:br>
            <a:r>
              <a:rPr lang="en-US" sz="7200" dirty="0"/>
              <a:t/>
            </a:r>
            <a:br>
              <a:rPr lang="en-US" sz="7200" dirty="0"/>
            </a:br>
            <a:r>
              <a:rPr lang="en-US" sz="7200" dirty="0" smtClean="0"/>
              <a:t>Hiatus </a:t>
            </a:r>
            <a:endParaRPr lang="en-US" sz="7200" dirty="0"/>
          </a:p>
        </p:txBody>
      </p:sp>
    </p:spTree>
    <p:extLst>
      <p:ext uri="{BB962C8B-B14F-4D97-AF65-F5344CB8AC3E}">
        <p14:creationId xmlns="" xmlns:p14="http://schemas.microsoft.com/office/powerpoint/2010/main" val="18708829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6600" dirty="0" smtClean="0"/>
              <a:t>Obvious in an offensive manner</a:t>
            </a:r>
            <a:endParaRPr lang="en-US" sz="6600" dirty="0"/>
          </a:p>
        </p:txBody>
      </p:sp>
    </p:spTree>
    <p:extLst>
      <p:ext uri="{BB962C8B-B14F-4D97-AF65-F5344CB8AC3E}">
        <p14:creationId xmlns="" xmlns:p14="http://schemas.microsoft.com/office/powerpoint/2010/main" val="122156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pPr algn="ctr"/>
            <a:r>
              <a:rPr lang="en-US" sz="7200" dirty="0" smtClean="0"/>
              <a:t>Thoughtfully agreed; concurred</a:t>
            </a:r>
            <a:endParaRPr lang="en-US" sz="7200" dirty="0"/>
          </a:p>
        </p:txBody>
      </p:sp>
    </p:spTree>
    <p:extLst>
      <p:ext uri="{BB962C8B-B14F-4D97-AF65-F5344CB8AC3E}">
        <p14:creationId xmlns="" xmlns:p14="http://schemas.microsoft.com/office/powerpoint/2010/main" val="19148929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Blatant </a:t>
            </a:r>
            <a:endParaRPr lang="en-US" sz="6600" dirty="0"/>
          </a:p>
        </p:txBody>
      </p:sp>
    </p:spTree>
    <p:extLst>
      <p:ext uri="{BB962C8B-B14F-4D97-AF65-F5344CB8AC3E}">
        <p14:creationId xmlns="" xmlns:p14="http://schemas.microsoft.com/office/powerpoint/2010/main" val="9216363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67000"/>
            <a:ext cx="7125113" cy="924475"/>
          </a:xfrm>
        </p:spPr>
        <p:txBody>
          <a:bodyPr/>
          <a:lstStyle/>
          <a:p>
            <a:pPr algn="ctr"/>
            <a:r>
              <a:rPr lang="en-US" sz="7200" dirty="0" smtClean="0"/>
              <a:t>Lost its attraction </a:t>
            </a:r>
            <a:endParaRPr lang="en-US" sz="7200" dirty="0"/>
          </a:p>
        </p:txBody>
      </p:sp>
    </p:spTree>
    <p:extLst>
      <p:ext uri="{BB962C8B-B14F-4D97-AF65-F5344CB8AC3E}">
        <p14:creationId xmlns="" xmlns:p14="http://schemas.microsoft.com/office/powerpoint/2010/main" val="1836178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Palled </a:t>
            </a:r>
            <a:endParaRPr lang="en-US" sz="7200" dirty="0"/>
          </a:p>
        </p:txBody>
      </p:sp>
    </p:spTree>
    <p:extLst>
      <p:ext uri="{BB962C8B-B14F-4D97-AF65-F5344CB8AC3E}">
        <p14:creationId xmlns="" xmlns:p14="http://schemas.microsoft.com/office/powerpoint/2010/main" val="23696167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90800"/>
            <a:ext cx="7125113" cy="924475"/>
          </a:xfrm>
        </p:spPr>
        <p:txBody>
          <a:bodyPr/>
          <a:lstStyle/>
          <a:p>
            <a:pPr algn="ctr"/>
            <a:r>
              <a:rPr lang="en-US" sz="7200" dirty="0" smtClean="0"/>
              <a:t>Feeling shame or humiliation </a:t>
            </a:r>
            <a:endParaRPr lang="en-US" sz="7200" dirty="0"/>
          </a:p>
        </p:txBody>
      </p:sp>
    </p:spTree>
    <p:extLst>
      <p:ext uri="{BB962C8B-B14F-4D97-AF65-F5344CB8AC3E}">
        <p14:creationId xmlns="" xmlns:p14="http://schemas.microsoft.com/office/powerpoint/2010/main" val="19136095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95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Crestfallen </a:t>
            </a:r>
            <a:endParaRPr lang="en-US" sz="7200" dirty="0"/>
          </a:p>
        </p:txBody>
      </p:sp>
    </p:spTree>
    <p:extLst>
      <p:ext uri="{BB962C8B-B14F-4D97-AF65-F5344CB8AC3E}">
        <p14:creationId xmlns="" xmlns:p14="http://schemas.microsoft.com/office/powerpoint/2010/main" val="37512468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0"/>
            <a:ext cx="7125113" cy="924475"/>
          </a:xfrm>
        </p:spPr>
        <p:txBody>
          <a:bodyPr/>
          <a:lstStyle/>
          <a:p>
            <a:pPr algn="ctr"/>
            <a:r>
              <a:rPr lang="en-US" sz="7200" dirty="0" smtClean="0"/>
              <a:t>Reprimand; criticize; reprove </a:t>
            </a:r>
            <a:endParaRPr lang="en-US" sz="7200" dirty="0"/>
          </a:p>
        </p:txBody>
      </p:sp>
    </p:spTree>
    <p:extLst>
      <p:ext uri="{BB962C8B-B14F-4D97-AF65-F5344CB8AC3E}">
        <p14:creationId xmlns="" xmlns:p14="http://schemas.microsoft.com/office/powerpoint/2010/main" val="39069060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95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Rebuke </a:t>
            </a:r>
            <a:endParaRPr lang="en-US" sz="7200" dirty="0"/>
          </a:p>
        </p:txBody>
      </p:sp>
    </p:spTree>
    <p:extLst>
      <p:ext uri="{BB962C8B-B14F-4D97-AF65-F5344CB8AC3E}">
        <p14:creationId xmlns="" xmlns:p14="http://schemas.microsoft.com/office/powerpoint/2010/main" val="16359997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0"/>
            <a:ext cx="7125113" cy="924475"/>
          </a:xfrm>
        </p:spPr>
        <p:txBody>
          <a:bodyPr/>
          <a:lstStyle/>
          <a:p>
            <a:pPr algn="ctr"/>
            <a:r>
              <a:rPr lang="en-US" sz="7200" dirty="0" smtClean="0"/>
              <a:t>Massive; clumsy; enormous </a:t>
            </a:r>
            <a:endParaRPr lang="en-US" sz="7200" dirty="0"/>
          </a:p>
        </p:txBody>
      </p:sp>
    </p:spTree>
    <p:extLst>
      <p:ext uri="{BB962C8B-B14F-4D97-AF65-F5344CB8AC3E}">
        <p14:creationId xmlns="" xmlns:p14="http://schemas.microsoft.com/office/powerpoint/2010/main" val="19594266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Elephantine</a:t>
            </a:r>
            <a:r>
              <a:rPr lang="en-US" dirty="0" smtClean="0"/>
              <a:t> </a:t>
            </a:r>
            <a:endParaRPr lang="en-US" dirty="0"/>
          </a:p>
        </p:txBody>
      </p:sp>
    </p:spTree>
    <p:extLst>
      <p:ext uri="{BB962C8B-B14F-4D97-AF65-F5344CB8AC3E}">
        <p14:creationId xmlns="" xmlns:p14="http://schemas.microsoft.com/office/powerpoint/2010/main" val="11400996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00"/>
            <a:ext cx="7125113" cy="924475"/>
          </a:xfrm>
        </p:spPr>
        <p:txBody>
          <a:bodyPr/>
          <a:lstStyle/>
          <a:p>
            <a:pPr algn="ctr"/>
            <a:r>
              <a:rPr lang="en-US" sz="7200" dirty="0" smtClean="0"/>
              <a:t>Looked with annoyance or anger </a:t>
            </a:r>
            <a:endParaRPr lang="en-US" sz="7200" dirty="0"/>
          </a:p>
        </p:txBody>
      </p:sp>
    </p:spTree>
    <p:extLst>
      <p:ext uri="{BB962C8B-B14F-4D97-AF65-F5344CB8AC3E}">
        <p14:creationId xmlns="" xmlns:p14="http://schemas.microsoft.com/office/powerpoint/2010/main" val="2367965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125113" cy="924475"/>
          </a:xfrm>
        </p:spPr>
        <p:txBody>
          <a:bodyPr/>
          <a:lstStyle/>
          <a:p>
            <a:r>
              <a:rPr lang="en-US" sz="8000" dirty="0" smtClean="0"/>
              <a:t>Answer: </a:t>
            </a:r>
            <a:br>
              <a:rPr lang="en-US" sz="8000" dirty="0" smtClean="0"/>
            </a:br>
            <a:r>
              <a:rPr lang="en-US" sz="8000" dirty="0"/>
              <a:t/>
            </a:r>
            <a:br>
              <a:rPr lang="en-US" sz="8000" dirty="0"/>
            </a:br>
            <a:r>
              <a:rPr lang="en-US" sz="8000" dirty="0"/>
              <a:t>A</a:t>
            </a:r>
            <a:r>
              <a:rPr lang="en-US" sz="8000" dirty="0" smtClean="0"/>
              <a:t>ssented</a:t>
            </a:r>
            <a:r>
              <a:rPr lang="en-US" dirty="0" smtClean="0"/>
              <a:t> </a:t>
            </a:r>
            <a:endParaRPr lang="en-US" dirty="0"/>
          </a:p>
        </p:txBody>
      </p:sp>
    </p:spTree>
    <p:extLst>
      <p:ext uri="{BB962C8B-B14F-4D97-AF65-F5344CB8AC3E}">
        <p14:creationId xmlns="" xmlns:p14="http://schemas.microsoft.com/office/powerpoint/2010/main" val="29634624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Glowered </a:t>
            </a:r>
            <a:endParaRPr lang="en-US" sz="6000" dirty="0"/>
          </a:p>
        </p:txBody>
      </p:sp>
    </p:spTree>
    <p:extLst>
      <p:ext uri="{BB962C8B-B14F-4D97-AF65-F5344CB8AC3E}">
        <p14:creationId xmlns="" xmlns:p14="http://schemas.microsoft.com/office/powerpoint/2010/main" val="22280700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0"/>
            <a:ext cx="7125113" cy="924475"/>
          </a:xfrm>
        </p:spPr>
        <p:txBody>
          <a:bodyPr/>
          <a:lstStyle/>
          <a:p>
            <a:pPr algn="ctr"/>
            <a:r>
              <a:rPr lang="en-US" sz="7200" dirty="0" smtClean="0"/>
              <a:t>Pungent or bitter odor or taste </a:t>
            </a:r>
            <a:endParaRPr lang="en-US" sz="7200" dirty="0"/>
          </a:p>
        </p:txBody>
      </p:sp>
    </p:spTree>
    <p:extLst>
      <p:ext uri="{BB962C8B-B14F-4D97-AF65-F5344CB8AC3E}">
        <p14:creationId xmlns="" xmlns:p14="http://schemas.microsoft.com/office/powerpoint/2010/main" val="273423810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Acrid </a:t>
            </a:r>
            <a:endParaRPr lang="en-US" sz="6000" dirty="0"/>
          </a:p>
        </p:txBody>
      </p:sp>
    </p:spTree>
    <p:extLst>
      <p:ext uri="{BB962C8B-B14F-4D97-AF65-F5344CB8AC3E}">
        <p14:creationId xmlns="" xmlns:p14="http://schemas.microsoft.com/office/powerpoint/2010/main" val="6058540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pPr algn="ctr"/>
            <a:r>
              <a:rPr lang="en-US" sz="7200" dirty="0" smtClean="0"/>
              <a:t>Nearsightedness</a:t>
            </a:r>
            <a:endParaRPr lang="en-US" sz="7200" dirty="0"/>
          </a:p>
        </p:txBody>
      </p:sp>
    </p:spTree>
    <p:extLst>
      <p:ext uri="{BB962C8B-B14F-4D97-AF65-F5344CB8AC3E}">
        <p14:creationId xmlns="" xmlns:p14="http://schemas.microsoft.com/office/powerpoint/2010/main" val="1150988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Myopia </a:t>
            </a:r>
            <a:endParaRPr lang="en-US" sz="6600" dirty="0"/>
          </a:p>
        </p:txBody>
      </p:sp>
    </p:spTree>
    <p:extLst>
      <p:ext uri="{BB962C8B-B14F-4D97-AF65-F5344CB8AC3E}">
        <p14:creationId xmlns="" xmlns:p14="http://schemas.microsoft.com/office/powerpoint/2010/main" val="10176332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pPr algn="ctr"/>
            <a:r>
              <a:rPr lang="en-US" sz="7200" dirty="0" smtClean="0"/>
              <a:t>Discouraging; dismaying </a:t>
            </a:r>
            <a:endParaRPr lang="en-US" sz="7200" dirty="0"/>
          </a:p>
        </p:txBody>
      </p:sp>
    </p:spTree>
    <p:extLst>
      <p:ext uri="{BB962C8B-B14F-4D97-AF65-F5344CB8AC3E}">
        <p14:creationId xmlns="" xmlns:p14="http://schemas.microsoft.com/office/powerpoint/2010/main" val="537802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Daunting </a:t>
            </a:r>
            <a:endParaRPr lang="en-US" sz="7200" dirty="0"/>
          </a:p>
        </p:txBody>
      </p:sp>
    </p:spTree>
    <p:extLst>
      <p:ext uri="{BB962C8B-B14F-4D97-AF65-F5344CB8AC3E}">
        <p14:creationId xmlns="" xmlns:p14="http://schemas.microsoft.com/office/powerpoint/2010/main" val="17214075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125113" cy="924475"/>
          </a:xfrm>
        </p:spPr>
        <p:txBody>
          <a:bodyPr/>
          <a:lstStyle/>
          <a:p>
            <a:pPr algn="ctr"/>
            <a:r>
              <a:rPr lang="en-US" sz="7200" dirty="0" smtClean="0"/>
              <a:t>Emotional intensity; passion</a:t>
            </a:r>
            <a:endParaRPr lang="en-US" sz="7200" dirty="0"/>
          </a:p>
        </p:txBody>
      </p:sp>
    </p:spTree>
    <p:extLst>
      <p:ext uri="{BB962C8B-B14F-4D97-AF65-F5344CB8AC3E}">
        <p14:creationId xmlns="" xmlns:p14="http://schemas.microsoft.com/office/powerpoint/2010/main" val="34748280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Fervor </a:t>
            </a:r>
            <a:endParaRPr lang="en-US" sz="7200" dirty="0"/>
          </a:p>
        </p:txBody>
      </p:sp>
    </p:spTree>
    <p:extLst>
      <p:ext uri="{BB962C8B-B14F-4D97-AF65-F5344CB8AC3E}">
        <p14:creationId xmlns="" xmlns:p14="http://schemas.microsoft.com/office/powerpoint/2010/main" val="40151222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0"/>
            <a:ext cx="7125113" cy="924475"/>
          </a:xfrm>
        </p:spPr>
        <p:txBody>
          <a:bodyPr/>
          <a:lstStyle/>
          <a:p>
            <a:pPr algn="ctr"/>
            <a:r>
              <a:rPr lang="en-US" sz="7200" dirty="0" smtClean="0"/>
              <a:t>Distrustful of human nature </a:t>
            </a:r>
            <a:endParaRPr lang="en-US" sz="7200" dirty="0"/>
          </a:p>
        </p:txBody>
      </p:sp>
    </p:spTree>
    <p:extLst>
      <p:ext uri="{BB962C8B-B14F-4D97-AF65-F5344CB8AC3E}">
        <p14:creationId xmlns="" xmlns:p14="http://schemas.microsoft.com/office/powerpoint/2010/main" val="3615109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125113" cy="924475"/>
          </a:xfrm>
        </p:spPr>
        <p:txBody>
          <a:bodyPr/>
          <a:lstStyle/>
          <a:p>
            <a:pPr algn="ctr"/>
            <a:r>
              <a:rPr lang="en-US" sz="7200" dirty="0" smtClean="0"/>
              <a:t>Depressing; overwhelming </a:t>
            </a:r>
            <a:endParaRPr lang="en-US" sz="7200" dirty="0"/>
          </a:p>
        </p:txBody>
      </p:sp>
    </p:spTree>
    <p:extLst>
      <p:ext uri="{BB962C8B-B14F-4D97-AF65-F5344CB8AC3E}">
        <p14:creationId xmlns="" xmlns:p14="http://schemas.microsoft.com/office/powerpoint/2010/main" val="13971180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Cynical </a:t>
            </a:r>
            <a:endParaRPr lang="en-US" sz="7200" dirty="0"/>
          </a:p>
        </p:txBody>
      </p:sp>
    </p:spTree>
    <p:extLst>
      <p:ext uri="{BB962C8B-B14F-4D97-AF65-F5344CB8AC3E}">
        <p14:creationId xmlns="" xmlns:p14="http://schemas.microsoft.com/office/powerpoint/2010/main" val="606063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90800"/>
            <a:ext cx="7125113" cy="924475"/>
          </a:xfrm>
        </p:spPr>
        <p:txBody>
          <a:bodyPr/>
          <a:lstStyle/>
          <a:p>
            <a:pPr algn="ctr"/>
            <a:r>
              <a:rPr lang="en-US" sz="8000" dirty="0" smtClean="0"/>
              <a:t>Incapable of being affected </a:t>
            </a:r>
            <a:endParaRPr lang="en-US" sz="8000" dirty="0"/>
          </a:p>
        </p:txBody>
      </p:sp>
    </p:spTree>
    <p:extLst>
      <p:ext uri="{BB962C8B-B14F-4D97-AF65-F5344CB8AC3E}">
        <p14:creationId xmlns="" xmlns:p14="http://schemas.microsoft.com/office/powerpoint/2010/main" val="26237907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Impervious </a:t>
            </a:r>
            <a:endParaRPr lang="en-US" sz="7200" dirty="0"/>
          </a:p>
        </p:txBody>
      </p:sp>
    </p:spTree>
    <p:extLst>
      <p:ext uri="{BB962C8B-B14F-4D97-AF65-F5344CB8AC3E}">
        <p14:creationId xmlns="" xmlns:p14="http://schemas.microsoft.com/office/powerpoint/2010/main" val="276709437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14600"/>
            <a:ext cx="7125113" cy="924475"/>
          </a:xfrm>
        </p:spPr>
        <p:txBody>
          <a:bodyPr/>
          <a:lstStyle/>
          <a:p>
            <a:pPr algn="ctr"/>
            <a:r>
              <a:rPr lang="en-US" sz="7200" dirty="0" smtClean="0"/>
              <a:t>The author’s attitude towards the subject</a:t>
            </a:r>
            <a:endParaRPr lang="en-US" sz="7200" dirty="0"/>
          </a:p>
        </p:txBody>
      </p:sp>
    </p:spTree>
    <p:extLst>
      <p:ext uri="{BB962C8B-B14F-4D97-AF65-F5344CB8AC3E}">
        <p14:creationId xmlns="" xmlns:p14="http://schemas.microsoft.com/office/powerpoint/2010/main" val="29805371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Tone</a:t>
            </a:r>
            <a:endParaRPr lang="en-US" sz="6600" dirty="0"/>
          </a:p>
        </p:txBody>
      </p:sp>
    </p:spTree>
    <p:extLst>
      <p:ext uri="{BB962C8B-B14F-4D97-AF65-F5344CB8AC3E}">
        <p14:creationId xmlns="" xmlns:p14="http://schemas.microsoft.com/office/powerpoint/2010/main" val="22432619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pPr algn="ctr"/>
            <a:r>
              <a:rPr lang="en-US" sz="7200" dirty="0" smtClean="0"/>
              <a:t>The reader’s feelings towards the subject</a:t>
            </a:r>
            <a:endParaRPr lang="en-US" sz="7200" dirty="0"/>
          </a:p>
        </p:txBody>
      </p:sp>
    </p:spTree>
    <p:extLst>
      <p:ext uri="{BB962C8B-B14F-4D97-AF65-F5344CB8AC3E}">
        <p14:creationId xmlns="" xmlns:p14="http://schemas.microsoft.com/office/powerpoint/2010/main" val="18752995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Mood</a:t>
            </a:r>
            <a:endParaRPr lang="en-US" sz="7200" dirty="0"/>
          </a:p>
        </p:txBody>
      </p:sp>
    </p:spTree>
    <p:extLst>
      <p:ext uri="{BB962C8B-B14F-4D97-AF65-F5344CB8AC3E}">
        <p14:creationId xmlns="" xmlns:p14="http://schemas.microsoft.com/office/powerpoint/2010/main" val="81728304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90800"/>
            <a:ext cx="7125113" cy="924475"/>
          </a:xfrm>
        </p:spPr>
        <p:txBody>
          <a:bodyPr/>
          <a:lstStyle/>
          <a:p>
            <a:pPr algn="ctr"/>
            <a:r>
              <a:rPr lang="en-US" sz="8000" dirty="0" smtClean="0"/>
              <a:t>People are born inherently evil</a:t>
            </a:r>
            <a:endParaRPr lang="en-US" sz="8000" dirty="0"/>
          </a:p>
        </p:txBody>
      </p:sp>
    </p:spTree>
    <p:extLst>
      <p:ext uri="{BB962C8B-B14F-4D97-AF65-F5344CB8AC3E}">
        <p14:creationId xmlns="" xmlns:p14="http://schemas.microsoft.com/office/powerpoint/2010/main" val="7054471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819400"/>
            <a:ext cx="7125113" cy="924475"/>
          </a:xfrm>
        </p:spPr>
        <p:txBody>
          <a:bodyPr/>
          <a:lstStyle/>
          <a:p>
            <a:r>
              <a:rPr lang="en-US" sz="6000" dirty="0" smtClean="0"/>
              <a:t>Answer:</a:t>
            </a:r>
            <a:br>
              <a:rPr lang="en-US" sz="6000" dirty="0" smtClean="0"/>
            </a:br>
            <a:r>
              <a:rPr lang="en-US" sz="6000" dirty="0"/>
              <a:t/>
            </a:r>
            <a:br>
              <a:rPr lang="en-US" sz="6000" dirty="0"/>
            </a:br>
            <a:r>
              <a:rPr lang="en-US" sz="6000" dirty="0" smtClean="0"/>
              <a:t>Ignoble savage </a:t>
            </a:r>
            <a:endParaRPr lang="en-US" sz="6000" dirty="0"/>
          </a:p>
        </p:txBody>
      </p:sp>
    </p:spTree>
    <p:extLst>
      <p:ext uri="{BB962C8B-B14F-4D97-AF65-F5344CB8AC3E}">
        <p14:creationId xmlns="" xmlns:p14="http://schemas.microsoft.com/office/powerpoint/2010/main" val="154218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124200"/>
            <a:ext cx="7125113" cy="924475"/>
          </a:xfrm>
        </p:spPr>
        <p:txBody>
          <a:bodyPr/>
          <a:lstStyle/>
          <a:p>
            <a:pPr algn="ctr"/>
            <a:r>
              <a:rPr lang="en-US" sz="7200" dirty="0" smtClean="0"/>
              <a:t>People are born inherently good </a:t>
            </a:r>
            <a:endParaRPr lang="en-US" sz="7200" dirty="0"/>
          </a:p>
        </p:txBody>
      </p:sp>
    </p:spTree>
    <p:extLst>
      <p:ext uri="{BB962C8B-B14F-4D97-AF65-F5344CB8AC3E}">
        <p14:creationId xmlns="" xmlns:p14="http://schemas.microsoft.com/office/powerpoint/2010/main" val="410293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25113" cy="924475"/>
          </a:xfrm>
        </p:spPr>
        <p:txBody>
          <a:bodyPr/>
          <a:lstStyle/>
          <a:p>
            <a:r>
              <a:rPr lang="en-US" sz="7200" dirty="0" smtClean="0"/>
              <a:t>Answer: </a:t>
            </a:r>
            <a:br>
              <a:rPr lang="en-US" sz="7200" dirty="0" smtClean="0"/>
            </a:br>
            <a:r>
              <a:rPr lang="en-US" sz="7200" dirty="0" smtClean="0"/>
              <a:t/>
            </a:r>
            <a:br>
              <a:rPr lang="en-US" sz="7200" dirty="0" smtClean="0"/>
            </a:br>
            <a:r>
              <a:rPr lang="en-US" sz="7200" dirty="0" smtClean="0"/>
              <a:t>Oppressive </a:t>
            </a:r>
            <a:endParaRPr lang="en-US" sz="7200" dirty="0"/>
          </a:p>
        </p:txBody>
      </p:sp>
    </p:spTree>
    <p:extLst>
      <p:ext uri="{BB962C8B-B14F-4D97-AF65-F5344CB8AC3E}">
        <p14:creationId xmlns="" xmlns:p14="http://schemas.microsoft.com/office/powerpoint/2010/main" val="22814518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Noble savage </a:t>
            </a:r>
            <a:endParaRPr lang="en-US" sz="6600" dirty="0"/>
          </a:p>
        </p:txBody>
      </p:sp>
    </p:spTree>
    <p:extLst>
      <p:ext uri="{BB962C8B-B14F-4D97-AF65-F5344CB8AC3E}">
        <p14:creationId xmlns="" xmlns:p14="http://schemas.microsoft.com/office/powerpoint/2010/main" val="32359459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dirty="0" smtClean="0"/>
              <a:t>A story that represents a bigger idea to teach a lesson for moral or political reasons</a:t>
            </a:r>
            <a:endParaRPr lang="en-US" dirty="0"/>
          </a:p>
        </p:txBody>
      </p:sp>
    </p:spTree>
    <p:extLst>
      <p:ext uri="{BB962C8B-B14F-4D97-AF65-F5344CB8AC3E}">
        <p14:creationId xmlns="" xmlns:p14="http://schemas.microsoft.com/office/powerpoint/2010/main" val="23673558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Allegory </a:t>
            </a:r>
            <a:endParaRPr lang="en-US" sz="6600" dirty="0"/>
          </a:p>
        </p:txBody>
      </p:sp>
    </p:spTree>
    <p:extLst>
      <p:ext uri="{BB962C8B-B14F-4D97-AF65-F5344CB8AC3E}">
        <p14:creationId xmlns="" xmlns:p14="http://schemas.microsoft.com/office/powerpoint/2010/main" val="261149585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125113" cy="924475"/>
          </a:xfrm>
        </p:spPr>
        <p:txBody>
          <a:bodyPr/>
          <a:lstStyle/>
          <a:p>
            <a:pPr algn="ctr"/>
            <a:r>
              <a:rPr lang="en-US" sz="3600" dirty="0" smtClean="0"/>
              <a:t>Let’s look at the bigger picture and literary devices now…</a:t>
            </a:r>
            <a:br>
              <a:rPr lang="en-US" sz="3600" dirty="0" smtClean="0"/>
            </a:br>
            <a:r>
              <a:rPr lang="en-US" sz="3600" dirty="0"/>
              <a:t/>
            </a:r>
            <a:br>
              <a:rPr lang="en-US" sz="3600" dirty="0"/>
            </a:br>
            <a:r>
              <a:rPr lang="en-US" sz="3600" dirty="0" smtClean="0"/>
              <a:t>Read the following questions and write the BEST answer for each </a:t>
            </a:r>
            <a:endParaRPr lang="en-US" sz="3600" dirty="0"/>
          </a:p>
        </p:txBody>
      </p:sp>
    </p:spTree>
    <p:extLst>
      <p:ext uri="{BB962C8B-B14F-4D97-AF65-F5344CB8AC3E}">
        <p14:creationId xmlns="" xmlns:p14="http://schemas.microsoft.com/office/powerpoint/2010/main" val="24951485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125113" cy="924475"/>
          </a:xfrm>
        </p:spPr>
        <p:txBody>
          <a:bodyPr/>
          <a:lstStyle/>
          <a:p>
            <a:pPr algn="ctr"/>
            <a:r>
              <a:rPr lang="en-US" sz="6600" dirty="0" smtClean="0"/>
              <a:t>Ralph and Jack are which type of character to each other?</a:t>
            </a:r>
            <a:endParaRPr lang="en-US" sz="6600" dirty="0"/>
          </a:p>
        </p:txBody>
      </p:sp>
    </p:spTree>
    <p:extLst>
      <p:ext uri="{BB962C8B-B14F-4D97-AF65-F5344CB8AC3E}">
        <p14:creationId xmlns="" xmlns:p14="http://schemas.microsoft.com/office/powerpoint/2010/main" val="283491359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Foil </a:t>
            </a:r>
            <a:endParaRPr lang="en-US" sz="7200" dirty="0"/>
          </a:p>
        </p:txBody>
      </p:sp>
    </p:spTree>
    <p:extLst>
      <p:ext uri="{BB962C8B-B14F-4D97-AF65-F5344CB8AC3E}">
        <p14:creationId xmlns="" xmlns:p14="http://schemas.microsoft.com/office/powerpoint/2010/main" val="16470583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0"/>
            <a:ext cx="7125113" cy="924475"/>
          </a:xfrm>
        </p:spPr>
        <p:txBody>
          <a:bodyPr/>
          <a:lstStyle/>
          <a:p>
            <a:pPr algn="ctr"/>
            <a:r>
              <a:rPr lang="en-US" sz="7200" dirty="0" smtClean="0"/>
              <a:t>What is Ralph’s main motivation?</a:t>
            </a:r>
            <a:endParaRPr lang="en-US" sz="7200" dirty="0"/>
          </a:p>
        </p:txBody>
      </p:sp>
    </p:spTree>
    <p:extLst>
      <p:ext uri="{BB962C8B-B14F-4D97-AF65-F5344CB8AC3E}">
        <p14:creationId xmlns="" xmlns:p14="http://schemas.microsoft.com/office/powerpoint/2010/main" val="13204039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To get rescued </a:t>
            </a:r>
            <a:endParaRPr lang="en-US" sz="6600" dirty="0"/>
          </a:p>
        </p:txBody>
      </p:sp>
    </p:spTree>
    <p:extLst>
      <p:ext uri="{BB962C8B-B14F-4D97-AF65-F5344CB8AC3E}">
        <p14:creationId xmlns="" xmlns:p14="http://schemas.microsoft.com/office/powerpoint/2010/main" val="315335619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125113" cy="924475"/>
          </a:xfrm>
        </p:spPr>
        <p:txBody>
          <a:bodyPr/>
          <a:lstStyle/>
          <a:p>
            <a:pPr algn="ctr"/>
            <a:r>
              <a:rPr lang="en-US" sz="6600" dirty="0" smtClean="0"/>
              <a:t>What is Piggy’s main motivation?</a:t>
            </a:r>
            <a:endParaRPr lang="en-US" sz="6600" dirty="0"/>
          </a:p>
        </p:txBody>
      </p:sp>
    </p:spTree>
    <p:extLst>
      <p:ext uri="{BB962C8B-B14F-4D97-AF65-F5344CB8AC3E}">
        <p14:creationId xmlns="" xmlns:p14="http://schemas.microsoft.com/office/powerpoint/2010/main" val="315525424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125113" cy="924475"/>
          </a:xfrm>
        </p:spPr>
        <p:txBody>
          <a:bodyPr/>
          <a:lstStyle/>
          <a:p>
            <a:r>
              <a:rPr lang="en-US" sz="7200" dirty="0" smtClean="0"/>
              <a:t>Answer:</a:t>
            </a:r>
            <a:br>
              <a:rPr lang="en-US" sz="7200" dirty="0" smtClean="0"/>
            </a:br>
            <a:r>
              <a:rPr lang="en-US" sz="7200" dirty="0" smtClean="0"/>
              <a:t/>
            </a:r>
            <a:br>
              <a:rPr lang="en-US" sz="7200" dirty="0" smtClean="0"/>
            </a:br>
            <a:r>
              <a:rPr lang="en-US" sz="7200" dirty="0" smtClean="0"/>
              <a:t>To help Ralph</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7125113" cy="924475"/>
          </a:xfrm>
        </p:spPr>
        <p:txBody>
          <a:bodyPr/>
          <a:lstStyle/>
          <a:p>
            <a:pPr algn="ctr"/>
            <a:r>
              <a:rPr lang="en-US" sz="6600" dirty="0" smtClean="0"/>
              <a:t>Commotion; riot </a:t>
            </a:r>
            <a:endParaRPr lang="en-US" sz="6600" dirty="0"/>
          </a:p>
        </p:txBody>
      </p:sp>
    </p:spTree>
    <p:extLst>
      <p:ext uri="{BB962C8B-B14F-4D97-AF65-F5344CB8AC3E}">
        <p14:creationId xmlns="" xmlns:p14="http://schemas.microsoft.com/office/powerpoint/2010/main" val="357091310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90800"/>
            <a:ext cx="7125113" cy="924475"/>
          </a:xfrm>
        </p:spPr>
        <p:txBody>
          <a:bodyPr/>
          <a:lstStyle/>
          <a:p>
            <a:pPr algn="ctr"/>
            <a:r>
              <a:rPr lang="en-US" sz="7200" dirty="0" smtClean="0"/>
              <a:t>What is Jack’s main motivation?</a:t>
            </a:r>
            <a:endParaRPr lang="en-US" sz="7200" dirty="0"/>
          </a:p>
        </p:txBody>
      </p:sp>
    </p:spTree>
    <p:extLst>
      <p:ext uri="{BB962C8B-B14F-4D97-AF65-F5344CB8AC3E}">
        <p14:creationId xmlns="" xmlns:p14="http://schemas.microsoft.com/office/powerpoint/2010/main" val="2431754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194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To have power</a:t>
            </a:r>
            <a:endParaRPr lang="en-US" sz="7200" dirty="0"/>
          </a:p>
        </p:txBody>
      </p:sp>
    </p:spTree>
    <p:extLst>
      <p:ext uri="{BB962C8B-B14F-4D97-AF65-F5344CB8AC3E}">
        <p14:creationId xmlns="" xmlns:p14="http://schemas.microsoft.com/office/powerpoint/2010/main" val="154848326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95600"/>
            <a:ext cx="7125113" cy="924475"/>
          </a:xfrm>
        </p:spPr>
        <p:txBody>
          <a:bodyPr/>
          <a:lstStyle/>
          <a:p>
            <a:pPr algn="ctr"/>
            <a:r>
              <a:rPr lang="en-US" sz="6600" dirty="0" smtClean="0"/>
              <a:t>Who or what symbolizes pure goodness and innocence?</a:t>
            </a:r>
            <a:endParaRPr lang="en-US" sz="6600" dirty="0"/>
          </a:p>
        </p:txBody>
      </p:sp>
    </p:spTree>
    <p:extLst>
      <p:ext uri="{BB962C8B-B14F-4D97-AF65-F5344CB8AC3E}">
        <p14:creationId xmlns="" xmlns:p14="http://schemas.microsoft.com/office/powerpoint/2010/main" val="397884125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Simon</a:t>
            </a:r>
            <a:endParaRPr lang="en-US" sz="6600" dirty="0"/>
          </a:p>
        </p:txBody>
      </p:sp>
    </p:spTree>
    <p:extLst>
      <p:ext uri="{BB962C8B-B14F-4D97-AF65-F5344CB8AC3E}">
        <p14:creationId xmlns="" xmlns:p14="http://schemas.microsoft.com/office/powerpoint/2010/main" val="116701122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125113" cy="924475"/>
          </a:xfrm>
        </p:spPr>
        <p:txBody>
          <a:bodyPr/>
          <a:lstStyle/>
          <a:p>
            <a:pPr algn="ctr"/>
            <a:r>
              <a:rPr lang="en-US" sz="6600" dirty="0" smtClean="0"/>
              <a:t>Who or what symbolizes hope, salvation, and rescue?</a:t>
            </a:r>
            <a:endParaRPr lang="en-US" sz="6600" dirty="0"/>
          </a:p>
        </p:txBody>
      </p:sp>
    </p:spTree>
    <p:extLst>
      <p:ext uri="{BB962C8B-B14F-4D97-AF65-F5344CB8AC3E}">
        <p14:creationId xmlns="" xmlns:p14="http://schemas.microsoft.com/office/powerpoint/2010/main" val="163074316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125113" cy="924475"/>
          </a:xfrm>
        </p:spPr>
        <p:txBody>
          <a:bodyPr/>
          <a:lstStyle/>
          <a:p>
            <a:r>
              <a:rPr lang="en-US" sz="7200" dirty="0" smtClean="0"/>
              <a:t>Answer:</a:t>
            </a:r>
            <a:br>
              <a:rPr lang="en-US" sz="7200" dirty="0" smtClean="0"/>
            </a:br>
            <a:r>
              <a:rPr lang="en-US" sz="7200" dirty="0"/>
              <a:t/>
            </a:r>
            <a:br>
              <a:rPr lang="en-US" sz="7200" dirty="0"/>
            </a:br>
            <a:r>
              <a:rPr lang="en-US" sz="7200" dirty="0" smtClean="0"/>
              <a:t>The signal fire </a:t>
            </a:r>
            <a:endParaRPr lang="en-US" sz="7200" dirty="0"/>
          </a:p>
        </p:txBody>
      </p:sp>
    </p:spTree>
    <p:extLst>
      <p:ext uri="{BB962C8B-B14F-4D97-AF65-F5344CB8AC3E}">
        <p14:creationId xmlns="" xmlns:p14="http://schemas.microsoft.com/office/powerpoint/2010/main" val="38136336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0"/>
            <a:ext cx="7125113" cy="924475"/>
          </a:xfrm>
        </p:spPr>
        <p:txBody>
          <a:bodyPr/>
          <a:lstStyle/>
          <a:p>
            <a:pPr algn="ctr"/>
            <a:r>
              <a:rPr lang="en-US" sz="7200" dirty="0" smtClean="0"/>
              <a:t>Who or what symbolizes the evil in all mankind?</a:t>
            </a:r>
            <a:endParaRPr lang="en-US" sz="7200" dirty="0"/>
          </a:p>
        </p:txBody>
      </p:sp>
    </p:spTree>
    <p:extLst>
      <p:ext uri="{BB962C8B-B14F-4D97-AF65-F5344CB8AC3E}">
        <p14:creationId xmlns="" xmlns:p14="http://schemas.microsoft.com/office/powerpoint/2010/main" val="39658150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The Beast</a:t>
            </a:r>
            <a:endParaRPr lang="en-US" sz="6600" dirty="0"/>
          </a:p>
        </p:txBody>
      </p:sp>
    </p:spTree>
    <p:extLst>
      <p:ext uri="{BB962C8B-B14F-4D97-AF65-F5344CB8AC3E}">
        <p14:creationId xmlns="" xmlns:p14="http://schemas.microsoft.com/office/powerpoint/2010/main" val="225074719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125113" cy="924475"/>
          </a:xfrm>
        </p:spPr>
        <p:txBody>
          <a:bodyPr/>
          <a:lstStyle/>
          <a:p>
            <a:pPr algn="ctr"/>
            <a:r>
              <a:rPr lang="en-US" sz="7200" dirty="0" smtClean="0"/>
              <a:t>Who or what symbolizes anarchy and savagery?</a:t>
            </a:r>
            <a:endParaRPr lang="en-US" sz="7200" dirty="0"/>
          </a:p>
        </p:txBody>
      </p:sp>
    </p:spTree>
    <p:extLst>
      <p:ext uri="{BB962C8B-B14F-4D97-AF65-F5344CB8AC3E}">
        <p14:creationId xmlns="" xmlns:p14="http://schemas.microsoft.com/office/powerpoint/2010/main" val="274136316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125113" cy="924475"/>
          </a:xfrm>
        </p:spPr>
        <p:txBody>
          <a:bodyPr/>
          <a:lstStyle/>
          <a:p>
            <a:r>
              <a:rPr lang="en-US" sz="6600" dirty="0" smtClean="0"/>
              <a:t>Answer:</a:t>
            </a:r>
            <a:br>
              <a:rPr lang="en-US" sz="6600" dirty="0" smtClean="0"/>
            </a:br>
            <a:r>
              <a:rPr lang="en-US" sz="6600" dirty="0"/>
              <a:t/>
            </a:r>
            <a:br>
              <a:rPr lang="en-US" sz="6600" dirty="0"/>
            </a:br>
            <a:r>
              <a:rPr lang="en-US" sz="6600" dirty="0" smtClean="0"/>
              <a:t>Jack</a:t>
            </a:r>
            <a:endParaRPr lang="en-US" sz="6600" dirty="0"/>
          </a:p>
        </p:txBody>
      </p:sp>
    </p:spTree>
    <p:extLst>
      <p:ext uri="{BB962C8B-B14F-4D97-AF65-F5344CB8AC3E}">
        <p14:creationId xmlns="" xmlns:p14="http://schemas.microsoft.com/office/powerpoint/2010/main" val="157809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1523</TotalTime>
  <Words>910</Words>
  <Application>Microsoft Office PowerPoint</Application>
  <PresentationFormat>On-screen Show (4:3)</PresentationFormat>
  <Paragraphs>183</Paragraphs>
  <Slides>181</Slides>
  <Notes>0</Notes>
  <HiddenSlides>0</HiddenSlides>
  <MMClips>0</MMClips>
  <ScaleCrop>false</ScaleCrop>
  <HeadingPairs>
    <vt:vector size="4" baseType="variant">
      <vt:variant>
        <vt:lpstr>Theme</vt:lpstr>
      </vt:variant>
      <vt:variant>
        <vt:i4>1</vt:i4>
      </vt:variant>
      <vt:variant>
        <vt:lpstr>Slide Titles</vt:lpstr>
      </vt:variant>
      <vt:variant>
        <vt:i4>181</vt:i4>
      </vt:variant>
    </vt:vector>
  </HeadingPairs>
  <TitlesOfParts>
    <vt:vector size="182" baseType="lpstr">
      <vt:lpstr>Spring</vt:lpstr>
      <vt:lpstr>Lord of the Flies</vt:lpstr>
      <vt:lpstr>Vocabulary to Know</vt:lpstr>
      <vt:lpstr>To mock or taunt </vt:lpstr>
      <vt:lpstr>Answer:   Jeer</vt:lpstr>
      <vt:lpstr>Thoughtfully agreed; concurred</vt:lpstr>
      <vt:lpstr>Answer:   Assented </vt:lpstr>
      <vt:lpstr>Depressing; overwhelming </vt:lpstr>
      <vt:lpstr>Answer:   Oppressive </vt:lpstr>
      <vt:lpstr>Commotion; riot </vt:lpstr>
      <vt:lpstr>Answer:   Tumult </vt:lpstr>
      <vt:lpstr>Urged or drove forcefully </vt:lpstr>
      <vt:lpstr>Answer:   Compelled</vt:lpstr>
      <vt:lpstr>Hostility; mutual hatred </vt:lpstr>
      <vt:lpstr>Answer:   Enmity </vt:lpstr>
      <vt:lpstr>Walk at a leisurely pace</vt:lpstr>
      <vt:lpstr>Answer:  Saunter </vt:lpstr>
      <vt:lpstr>In a manner of vicious hatred </vt:lpstr>
      <vt:lpstr>Answer:  Malevolently </vt:lpstr>
      <vt:lpstr>Make gestures when speaking to show strong feelings</vt:lpstr>
      <vt:lpstr>Answer:  Gesticulate </vt:lpstr>
      <vt:lpstr>Unable to speak clearly </vt:lpstr>
      <vt:lpstr>Answer:  Inarticulate </vt:lpstr>
      <vt:lpstr>Not easily understood; mysterious </vt:lpstr>
      <vt:lpstr>Answer:  Inscrutable </vt:lpstr>
      <vt:lpstr>Banned by morality or taste </vt:lpstr>
      <vt:lpstr>Answer:  Taboo </vt:lpstr>
      <vt:lpstr>Detestable; unpleasant </vt:lpstr>
      <vt:lpstr>Answer:  Abominable </vt:lpstr>
      <vt:lpstr>Decent; correct; fitting </vt:lpstr>
      <vt:lpstr>Answer:  Decorous </vt:lpstr>
      <vt:lpstr>Contemptuous laughter; ridicule </vt:lpstr>
      <vt:lpstr>Answer:  Derision </vt:lpstr>
      <vt:lpstr>Long, angry or violent speech </vt:lpstr>
      <vt:lpstr>Answer:  Tirade </vt:lpstr>
      <vt:lpstr>Sly; surreptitious; underhanded </vt:lpstr>
      <vt:lpstr>Answer:  Furtive </vt:lpstr>
      <vt:lpstr>Mournfully; regrettably </vt:lpstr>
      <vt:lpstr>Answer:   Lamentably </vt:lpstr>
      <vt:lpstr>Mad; insane </vt:lpstr>
      <vt:lpstr>Answer:  Demented </vt:lpstr>
      <vt:lpstr>Hung like decorations </vt:lpstr>
      <vt:lpstr>Answer:  Festooned </vt:lpstr>
      <vt:lpstr>Anger due to unjust treatment </vt:lpstr>
      <vt:lpstr>Answer:  Indignation </vt:lpstr>
      <vt:lpstr>Unspoken; implied </vt:lpstr>
      <vt:lpstr>Answer:  Tacit </vt:lpstr>
      <vt:lpstr>Break; gap; pause </vt:lpstr>
      <vt:lpstr>Answer:   Hiatus </vt:lpstr>
      <vt:lpstr>Obvious in an offensive manner</vt:lpstr>
      <vt:lpstr>Answer:  Blatant </vt:lpstr>
      <vt:lpstr>Lost its attraction </vt:lpstr>
      <vt:lpstr>Answer:  Palled </vt:lpstr>
      <vt:lpstr>Feeling shame or humiliation </vt:lpstr>
      <vt:lpstr>Answer:  Crestfallen </vt:lpstr>
      <vt:lpstr>Reprimand; criticize; reprove </vt:lpstr>
      <vt:lpstr>Answer:  Rebuke </vt:lpstr>
      <vt:lpstr>Massive; clumsy; enormous </vt:lpstr>
      <vt:lpstr>Answer:  Elephantine </vt:lpstr>
      <vt:lpstr>Looked with annoyance or anger </vt:lpstr>
      <vt:lpstr>Answer:  Glowered </vt:lpstr>
      <vt:lpstr>Pungent or bitter odor or taste </vt:lpstr>
      <vt:lpstr>Answer:  Acrid </vt:lpstr>
      <vt:lpstr>Nearsightedness</vt:lpstr>
      <vt:lpstr>Answer:  Myopia </vt:lpstr>
      <vt:lpstr>Discouraging; dismaying </vt:lpstr>
      <vt:lpstr>Answer:  Daunting </vt:lpstr>
      <vt:lpstr>Emotional intensity; passion</vt:lpstr>
      <vt:lpstr>Answer:  Fervor </vt:lpstr>
      <vt:lpstr>Distrustful of human nature </vt:lpstr>
      <vt:lpstr>Answer:  Cynical </vt:lpstr>
      <vt:lpstr>Incapable of being affected </vt:lpstr>
      <vt:lpstr>Answer:  Impervious </vt:lpstr>
      <vt:lpstr>The author’s attitude towards the subject</vt:lpstr>
      <vt:lpstr>Answer:  Tone</vt:lpstr>
      <vt:lpstr>The reader’s feelings towards the subject</vt:lpstr>
      <vt:lpstr>Answer:  Mood</vt:lpstr>
      <vt:lpstr>People are born inherently evil</vt:lpstr>
      <vt:lpstr>Answer:  Ignoble savage </vt:lpstr>
      <vt:lpstr>People are born inherently good </vt:lpstr>
      <vt:lpstr>Answer:  Noble savage </vt:lpstr>
      <vt:lpstr>A story that represents a bigger idea to teach a lesson for moral or political reasons</vt:lpstr>
      <vt:lpstr>Answer:  Allegory </vt:lpstr>
      <vt:lpstr>Let’s look at the bigger picture and literary devices now…  Read the following questions and write the BEST answer for each </vt:lpstr>
      <vt:lpstr>Ralph and Jack are which type of character to each other?</vt:lpstr>
      <vt:lpstr>Answer:  Foil </vt:lpstr>
      <vt:lpstr>What is Ralph’s main motivation?</vt:lpstr>
      <vt:lpstr>Answer:  To get rescued </vt:lpstr>
      <vt:lpstr>What is Piggy’s main motivation?</vt:lpstr>
      <vt:lpstr>Answer:  To help Ralph</vt:lpstr>
      <vt:lpstr>What is Jack’s main motivation?</vt:lpstr>
      <vt:lpstr>Answer:  To have power</vt:lpstr>
      <vt:lpstr>Who or what symbolizes pure goodness and innocence?</vt:lpstr>
      <vt:lpstr>Answer:  Simon</vt:lpstr>
      <vt:lpstr>Who or what symbolizes hope, salvation, and rescue?</vt:lpstr>
      <vt:lpstr>Answer:  The signal fire </vt:lpstr>
      <vt:lpstr>Who or what symbolizes the evil in all mankind?</vt:lpstr>
      <vt:lpstr>Answer:  The Beast</vt:lpstr>
      <vt:lpstr>Who or what symbolizes anarchy and savagery?</vt:lpstr>
      <vt:lpstr>Answer:  Jack</vt:lpstr>
      <vt:lpstr>Who or what symbolizes the attraction of evil?</vt:lpstr>
      <vt:lpstr>Answer:  Lord of the Flies</vt:lpstr>
      <vt:lpstr>Who or what symbolizes the Garden of Eden and the corruption of man?</vt:lpstr>
      <vt:lpstr>Answer:  The island </vt:lpstr>
      <vt:lpstr>Who or what symbolizes knowledge and insight as well as representing the status of civilization on the island?</vt:lpstr>
      <vt:lpstr>Answer:  Piggy’s specs </vt:lpstr>
      <vt:lpstr>Who or what symbolizes man’s penchant for causing harm to others?</vt:lpstr>
      <vt:lpstr>Answer:  Roger </vt:lpstr>
      <vt:lpstr>Who represents  the Superego?</vt:lpstr>
      <vt:lpstr>Answer:  Ralph </vt:lpstr>
      <vt:lpstr>Who represents the ID?</vt:lpstr>
      <vt:lpstr>Answer:  Jack</vt:lpstr>
      <vt:lpstr>Who represents the Ego?</vt:lpstr>
      <vt:lpstr>Answer:  Piggy</vt:lpstr>
      <vt:lpstr>When does this story take place?</vt:lpstr>
      <vt:lpstr>Answer:  During WWII</vt:lpstr>
      <vt:lpstr>What type of government does Jack represent?</vt:lpstr>
      <vt:lpstr>Answer:  A dictatorship—He doesn’t let others speak (Hitler)</vt:lpstr>
      <vt:lpstr>What type of government does Ralph represent?</vt:lpstr>
      <vt:lpstr>Answer:  A democracy—He lets others speak (Britain/Churchill) </vt:lpstr>
      <vt:lpstr>Lord of the Flies is an allegory teaching about what 2 things?</vt:lpstr>
      <vt:lpstr>Answer:  Good vs Evil and WWII</vt:lpstr>
      <vt:lpstr>What does darkness represent?</vt:lpstr>
      <vt:lpstr>Answer:  Fear</vt:lpstr>
      <vt:lpstr>What does the “mask” do and represent?</vt:lpstr>
      <vt:lpstr>Answer:  Allows the boys to hide their civility </vt:lpstr>
      <vt:lpstr>When the wind is blowing the deceased parachute man around, imagery is used.  What is Golding trying to teach us in this moment?</vt:lpstr>
      <vt:lpstr>Answer:  We have no control/ We’re puppets </vt:lpstr>
      <vt:lpstr>Jack is described as a stain at one point in the novel.  Why is this an accurate description of him?</vt:lpstr>
      <vt:lpstr>Answer:   He ruins everything he touches</vt:lpstr>
      <vt:lpstr>What is the significance of the butterflies leaving and being replaced by flies in chapter 8?</vt:lpstr>
      <vt:lpstr>Answer:  Peace is gone and replaced by death and rotting civility </vt:lpstr>
      <vt:lpstr>What does Golding feel about mankind’s nature?</vt:lpstr>
      <vt:lpstr>Answer:  He believes we’re all ignoble savages </vt:lpstr>
      <vt:lpstr>What type of irony is used when Roger knocks the rock down, killing Piggy?</vt:lpstr>
      <vt:lpstr>Answer:  Situational Irony </vt:lpstr>
      <vt:lpstr>What type of irony is used when the naval officer says the boys have been playing on the island?</vt:lpstr>
      <vt:lpstr>Answer:  Dramatic Irony </vt:lpstr>
      <vt:lpstr>What is the significance of Percival forgetting his address at the end of the novel?</vt:lpstr>
      <vt:lpstr>Answer:  It shows he has forgotten his civility </vt:lpstr>
      <vt:lpstr>Why did Golding choose to have the characters be children instead of adults?</vt:lpstr>
      <vt:lpstr>Answer:  to demonstrate that innocence is dead </vt:lpstr>
      <vt:lpstr>What does Ralph’s “curtain” represent?</vt:lpstr>
      <vt:lpstr>Answer:  His fight against his savage side</vt:lpstr>
      <vt:lpstr>Why did Golding choose a pig to be hunted?</vt:lpstr>
      <vt:lpstr>Answer:  Because it’s similar to humans, especially with its screams </vt:lpstr>
      <vt:lpstr>Who or what allegorically represents Hitler?</vt:lpstr>
      <vt:lpstr>Answer:  Jack</vt:lpstr>
      <vt:lpstr>Who or what allegorically represents the Jewish population?</vt:lpstr>
      <vt:lpstr>Answer:  Piggy</vt:lpstr>
      <vt:lpstr>Who or what allegorically represents Britain/Winston Churchill?</vt:lpstr>
      <vt:lpstr>Answer:  Ralph</vt:lpstr>
      <vt:lpstr>Who or what allegorically represent(s) the bystanders under Hitler’s rule?</vt:lpstr>
      <vt:lpstr>Answer:  Samneric</vt:lpstr>
      <vt:lpstr> Which theme is demonstrated with this quote: “We’ve got to have rules and obey them.  After all, we’re not savages”? </vt:lpstr>
      <vt:lpstr>Answer:  Civilization vs. Savagery  </vt:lpstr>
      <vt:lpstr>Which theme is demonstrated with this quote: “The world, that understandable and lawful world, was slipping away”?</vt:lpstr>
      <vt:lpstr>Answer:  Civilization vs. Savagery </vt:lpstr>
      <vt:lpstr>Which theme is demonstrated with this quote: “Which is better—to have laws and agree, or to hunt and kill?”</vt:lpstr>
      <vt:lpstr>Answer:  Civilization vs. Savagery </vt:lpstr>
      <vt:lpstr>Which theme is demonstrated with this quote: “The thing is—fear can’t hurt you any more than a dream”?</vt:lpstr>
      <vt:lpstr>Answer:  Fear</vt:lpstr>
      <vt:lpstr>Which theme is demonstrated with this quote: “Things are breaking up.  I don’t understand why.  We began well; we were happy.  And then---”?</vt:lpstr>
      <vt:lpstr>Answer:  Civilization vs. Savagery </vt:lpstr>
      <vt:lpstr>Which themes are demonstrated with this quote: “Fancy thinking the beast was something you could hunt or kill!  I’m part of you.  Close, close, close.  I’m the reason why it’s no go.  Why things are what they are”?</vt:lpstr>
      <vt:lpstr>Answer:  Fear &amp; Civilization vs. Savagery</vt:lpstr>
      <vt:lpstr>Which theme is demonstrated when the boys kill Simon?</vt:lpstr>
      <vt:lpstr>Answer:  Loss of innocence</vt:lpstr>
      <vt:lpstr>Which theme is demonstrated through Ralph and Jack’s struggle to be in charge?</vt:lpstr>
      <vt:lpstr>Answer:  Power vs. Leadership</vt:lpstr>
      <vt:lpstr>What is Golding trying to teach us about fear?</vt:lpstr>
      <vt:lpstr>Answer:  Fear can consume us</vt:lpstr>
      <vt:lpstr>What is Golding trying to teach us about power and leadership?</vt:lpstr>
      <vt:lpstr>Answer:  It is better to be a leader than have power because having power can corrupt a person</vt:lpstr>
      <vt:lpstr>What is Golding trying to teach us about civilization and savagery?</vt:lpstr>
      <vt:lpstr>Answer:  Civilization is doomed to collapse due to people’s savage nature</vt:lpstr>
      <vt:lpstr>What is Golding trying to teach us about the loss of innocence?</vt:lpstr>
      <vt:lpstr>Answer:  Due to mankind’s savage nature which leads to war, people no longer have any innocence</vt:lpstr>
      <vt:lpstr>What war did Golding serve in which influenced this novel and its themes?</vt:lpstr>
      <vt:lpstr>Answer:  WWII</vt:lpstr>
      <vt:lpstr>What represents intellect, and how is it treated?</vt:lpstr>
      <vt:lpstr>Answer:  Piggy’s specs, and it is not valued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Devi</dc:creator>
  <cp:lastModifiedBy>pappasd</cp:lastModifiedBy>
  <cp:revision>61</cp:revision>
  <dcterms:created xsi:type="dcterms:W3CDTF">2015-10-03T15:32:30Z</dcterms:created>
  <dcterms:modified xsi:type="dcterms:W3CDTF">2016-12-15T15:26:08Z</dcterms:modified>
</cp:coreProperties>
</file>