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3"/>
  </p:notesMasterIdLst>
  <p:sldIdLst>
    <p:sldId id="256" r:id="rId2"/>
    <p:sldId id="283" r:id="rId3"/>
    <p:sldId id="284" r:id="rId4"/>
    <p:sldId id="303" r:id="rId5"/>
    <p:sldId id="304" r:id="rId6"/>
    <p:sldId id="275" r:id="rId7"/>
    <p:sldId id="276" r:id="rId8"/>
    <p:sldId id="259" r:id="rId9"/>
    <p:sldId id="260" r:id="rId10"/>
    <p:sldId id="307" r:id="rId11"/>
    <p:sldId id="308" r:id="rId12"/>
    <p:sldId id="285" r:id="rId13"/>
    <p:sldId id="286" r:id="rId14"/>
    <p:sldId id="277" r:id="rId15"/>
    <p:sldId id="278" r:id="rId16"/>
    <p:sldId id="287" r:id="rId17"/>
    <p:sldId id="288" r:id="rId18"/>
    <p:sldId id="279" r:id="rId19"/>
    <p:sldId id="280" r:id="rId20"/>
    <p:sldId id="301" r:id="rId21"/>
    <p:sldId id="302" r:id="rId22"/>
    <p:sldId id="267" r:id="rId23"/>
    <p:sldId id="268" r:id="rId24"/>
    <p:sldId id="289" r:id="rId25"/>
    <p:sldId id="290" r:id="rId26"/>
    <p:sldId id="269" r:id="rId27"/>
    <p:sldId id="270" r:id="rId28"/>
    <p:sldId id="295" r:id="rId29"/>
    <p:sldId id="296" r:id="rId30"/>
    <p:sldId id="326" r:id="rId31"/>
    <p:sldId id="327" r:id="rId32"/>
    <p:sldId id="281" r:id="rId33"/>
    <p:sldId id="282" r:id="rId34"/>
    <p:sldId id="291" r:id="rId35"/>
    <p:sldId id="292" r:id="rId36"/>
    <p:sldId id="324" r:id="rId37"/>
    <p:sldId id="325" r:id="rId38"/>
    <p:sldId id="271" r:id="rId39"/>
    <p:sldId id="272" r:id="rId40"/>
    <p:sldId id="273" r:id="rId41"/>
    <p:sldId id="274" r:id="rId42"/>
    <p:sldId id="297" r:id="rId43"/>
    <p:sldId id="298" r:id="rId44"/>
    <p:sldId id="299" r:id="rId45"/>
    <p:sldId id="300" r:id="rId46"/>
    <p:sldId id="293" r:id="rId47"/>
    <p:sldId id="294"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 id="340" r:id="rId61"/>
    <p:sldId id="341" r:id="rId62"/>
    <p:sldId id="342" r:id="rId63"/>
    <p:sldId id="343" r:id="rId64"/>
    <p:sldId id="344" r:id="rId65"/>
    <p:sldId id="345" r:id="rId66"/>
    <p:sldId id="346" r:id="rId67"/>
    <p:sldId id="347" r:id="rId68"/>
    <p:sldId id="348" r:id="rId69"/>
    <p:sldId id="349" r:id="rId70"/>
    <p:sldId id="350" r:id="rId71"/>
    <p:sldId id="351" r:id="rId72"/>
    <p:sldId id="352" r:id="rId73"/>
    <p:sldId id="353" r:id="rId74"/>
    <p:sldId id="354" r:id="rId75"/>
    <p:sldId id="355" r:id="rId76"/>
    <p:sldId id="356" r:id="rId77"/>
    <p:sldId id="357" r:id="rId78"/>
    <p:sldId id="358" r:id="rId79"/>
    <p:sldId id="359" r:id="rId80"/>
    <p:sldId id="360" r:id="rId81"/>
    <p:sldId id="361" r:id="rId82"/>
    <p:sldId id="362" r:id="rId83"/>
    <p:sldId id="363" r:id="rId84"/>
    <p:sldId id="364" r:id="rId85"/>
    <p:sldId id="365" r:id="rId86"/>
    <p:sldId id="366" r:id="rId87"/>
    <p:sldId id="367" r:id="rId88"/>
    <p:sldId id="368" r:id="rId89"/>
    <p:sldId id="369" r:id="rId90"/>
    <p:sldId id="370" r:id="rId91"/>
    <p:sldId id="371" r:id="rId92"/>
    <p:sldId id="372" r:id="rId93"/>
    <p:sldId id="373" r:id="rId94"/>
    <p:sldId id="374" r:id="rId95"/>
    <p:sldId id="375" r:id="rId96"/>
    <p:sldId id="376" r:id="rId97"/>
    <p:sldId id="377" r:id="rId98"/>
    <p:sldId id="378" r:id="rId99"/>
    <p:sldId id="379" r:id="rId100"/>
    <p:sldId id="380" r:id="rId101"/>
    <p:sldId id="381" r:id="rId102"/>
    <p:sldId id="382" r:id="rId103"/>
    <p:sldId id="383" r:id="rId104"/>
    <p:sldId id="384" r:id="rId105"/>
    <p:sldId id="385" r:id="rId106"/>
    <p:sldId id="386" r:id="rId107"/>
    <p:sldId id="387" r:id="rId108"/>
    <p:sldId id="388" r:id="rId109"/>
    <p:sldId id="389" r:id="rId110"/>
    <p:sldId id="390" r:id="rId111"/>
    <p:sldId id="391" r:id="rId112"/>
    <p:sldId id="392" r:id="rId113"/>
    <p:sldId id="393" r:id="rId114"/>
    <p:sldId id="394" r:id="rId115"/>
    <p:sldId id="395" r:id="rId116"/>
    <p:sldId id="396" r:id="rId117"/>
    <p:sldId id="397" r:id="rId118"/>
    <p:sldId id="398" r:id="rId119"/>
    <p:sldId id="399" r:id="rId120"/>
    <p:sldId id="400" r:id="rId121"/>
    <p:sldId id="401" r:id="rId122"/>
    <p:sldId id="402" r:id="rId123"/>
    <p:sldId id="403" r:id="rId124"/>
    <p:sldId id="404" r:id="rId125"/>
    <p:sldId id="405" r:id="rId126"/>
    <p:sldId id="406" r:id="rId127"/>
    <p:sldId id="407" r:id="rId128"/>
    <p:sldId id="408" r:id="rId129"/>
    <p:sldId id="409" r:id="rId130"/>
    <p:sldId id="410" r:id="rId131"/>
    <p:sldId id="411" r:id="rId132"/>
    <p:sldId id="412" r:id="rId133"/>
    <p:sldId id="413" r:id="rId134"/>
    <p:sldId id="414" r:id="rId135"/>
    <p:sldId id="415" r:id="rId136"/>
    <p:sldId id="416" r:id="rId137"/>
    <p:sldId id="417" r:id="rId138"/>
    <p:sldId id="418" r:id="rId139"/>
    <p:sldId id="419" r:id="rId140"/>
    <p:sldId id="420" r:id="rId141"/>
    <p:sldId id="421" r:id="rId142"/>
    <p:sldId id="422" r:id="rId143"/>
    <p:sldId id="423" r:id="rId144"/>
    <p:sldId id="424" r:id="rId145"/>
    <p:sldId id="425" r:id="rId146"/>
    <p:sldId id="426" r:id="rId147"/>
    <p:sldId id="427" r:id="rId148"/>
    <p:sldId id="428" r:id="rId149"/>
    <p:sldId id="429" r:id="rId150"/>
    <p:sldId id="430" r:id="rId151"/>
    <p:sldId id="431" r:id="rId15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786" y="60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790AA29-867A-44B4-8FB0-8BD95AEF26ED}" type="datetimeFigureOut">
              <a:rPr lang="en-US" smtClean="0"/>
              <a:pPr/>
              <a:t>12/15/2016</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E1E7B6E-B130-4865-A6B2-FD0235183D28}" type="slidenum">
              <a:rPr lang="en-US" smtClean="0"/>
              <a:pPr/>
              <a:t>‹#›</a:t>
            </a:fld>
            <a:endParaRPr lang="en-US"/>
          </a:p>
        </p:txBody>
      </p:sp>
    </p:spTree>
    <p:extLst>
      <p:ext uri="{BB962C8B-B14F-4D97-AF65-F5344CB8AC3E}">
        <p14:creationId xmlns:p14="http://schemas.microsoft.com/office/powerpoint/2010/main" xmlns="" val="2992913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1E7B6E-B130-4865-A6B2-FD0235183D28}" type="slidenum">
              <a:rPr lang="en-US" smtClean="0"/>
              <a:pPr/>
              <a:t>151</a:t>
            </a:fld>
            <a:endParaRPr lang="en-US"/>
          </a:p>
        </p:txBody>
      </p:sp>
    </p:spTree>
    <p:extLst>
      <p:ext uri="{BB962C8B-B14F-4D97-AF65-F5344CB8AC3E}">
        <p14:creationId xmlns:p14="http://schemas.microsoft.com/office/powerpoint/2010/main" xmlns="" val="955606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8D8AA0C-A866-489C-B65B-5B2CE1D8B3DA}" type="datetimeFigureOut">
              <a:rPr lang="en-US" smtClean="0"/>
              <a:pPr/>
              <a:t>12/15/2016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D11C160-BBA2-458C-904A-4377D2124A83}"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8D8AA0C-A866-489C-B65B-5B2CE1D8B3DA}" type="datetimeFigureOut">
              <a:rPr lang="en-US" smtClean="0"/>
              <a:pPr/>
              <a:t>12/15/2016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11C160-BBA2-458C-904A-4377D2124A83}"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Attack!</a:t>
            </a:r>
            <a:endParaRPr lang="en-US" dirty="0"/>
          </a:p>
        </p:txBody>
      </p:sp>
      <p:sp>
        <p:nvSpPr>
          <p:cNvPr id="3" name="Subtitle 2"/>
          <p:cNvSpPr>
            <a:spLocks noGrp="1"/>
          </p:cNvSpPr>
          <p:nvPr>
            <p:ph type="subTitle" idx="1"/>
          </p:nvPr>
        </p:nvSpPr>
        <p:spPr>
          <a:xfrm>
            <a:off x="1432560" y="1850064"/>
            <a:ext cx="7406640" cy="2798136"/>
          </a:xfrm>
        </p:spPr>
        <p:txBody>
          <a:bodyPr>
            <a:normAutofit fontScale="92500" lnSpcReduction="20000"/>
          </a:bodyPr>
          <a:lstStyle/>
          <a:p>
            <a:r>
              <a:rPr lang="en-US" dirty="0" smtClean="0"/>
              <a:t>A Review Game with </a:t>
            </a:r>
          </a:p>
          <a:p>
            <a:pPr marL="484632" indent="-457200">
              <a:buFont typeface="Arial" panose="020B0604020202020204" pitchFamily="34" charset="0"/>
              <a:buChar char="•"/>
            </a:pPr>
            <a:r>
              <a:rPr lang="en-US" dirty="0" smtClean="0"/>
              <a:t>Parallelism </a:t>
            </a:r>
          </a:p>
          <a:p>
            <a:pPr marL="484632" indent="-457200">
              <a:buFont typeface="Arial" panose="020B0604020202020204" pitchFamily="34" charset="0"/>
              <a:buChar char="•"/>
            </a:pPr>
            <a:r>
              <a:rPr lang="en-US" dirty="0" smtClean="0"/>
              <a:t>Punctuation </a:t>
            </a:r>
          </a:p>
          <a:p>
            <a:pPr marL="484632" indent="-457200">
              <a:buFont typeface="Arial" panose="020B0604020202020204" pitchFamily="34" charset="0"/>
              <a:buChar char="•"/>
            </a:pPr>
            <a:r>
              <a:rPr lang="en-US" dirty="0" smtClean="0"/>
              <a:t>Clarity </a:t>
            </a:r>
          </a:p>
          <a:p>
            <a:pPr marL="484632" indent="-457200">
              <a:buFont typeface="Arial" panose="020B0604020202020204" pitchFamily="34" charset="0"/>
              <a:buChar char="•"/>
            </a:pPr>
            <a:r>
              <a:rPr lang="en-US" dirty="0" smtClean="0"/>
              <a:t>Agreement</a:t>
            </a:r>
          </a:p>
          <a:p>
            <a:pPr marL="484632" indent="-457200">
              <a:buFont typeface="Arial" panose="020B0604020202020204" pitchFamily="34" charset="0"/>
              <a:buChar char="•"/>
            </a:pPr>
            <a:r>
              <a:rPr lang="en-US" smtClean="0"/>
              <a:t>Comparison  </a:t>
            </a:r>
            <a:endParaRPr lang="en-US" dirty="0" smtClean="0"/>
          </a:p>
          <a:p>
            <a:r>
              <a:rPr lang="en-US" dirty="0" smtClean="0"/>
              <a:t> </a:t>
            </a:r>
            <a:endParaRPr lang="en-US" dirty="0"/>
          </a:p>
        </p:txBody>
      </p:sp>
    </p:spTree>
    <p:extLst>
      <p:ext uri="{BB962C8B-B14F-4D97-AF65-F5344CB8AC3E}">
        <p14:creationId xmlns:p14="http://schemas.microsoft.com/office/powerpoint/2010/main" xmlns="" val="3898715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324600"/>
          </a:xfrm>
        </p:spPr>
        <p:txBody>
          <a:bodyPr>
            <a:normAutofit/>
          </a:bodyPr>
          <a:lstStyle/>
          <a:p>
            <a:r>
              <a:rPr lang="en-US" dirty="0" smtClean="0"/>
              <a:t>Which sentence is correctly punctuated?</a:t>
            </a:r>
            <a:r>
              <a:rPr lang="en-US" dirty="0"/>
              <a:t/>
            </a:r>
            <a:br>
              <a:rPr lang="en-US" dirty="0"/>
            </a:br>
            <a:r>
              <a:rPr lang="en-US" sz="2700" dirty="0" smtClean="0">
                <a:solidFill>
                  <a:schemeClr val="accent1">
                    <a:lumMod val="75000"/>
                  </a:schemeClr>
                </a:solidFill>
              </a:rPr>
              <a:t>1.  Many awards—the Oscar, the Golden Globe, and the Emmy—were given out last week. </a:t>
            </a:r>
            <a:br>
              <a:rPr lang="en-US" sz="2700" dirty="0" smtClean="0">
                <a:solidFill>
                  <a:schemeClr val="accent1">
                    <a:lumMod val="75000"/>
                  </a:schemeClr>
                </a:solidFill>
              </a:rPr>
            </a:br>
            <a:r>
              <a:rPr lang="en-US" sz="2700" dirty="0">
                <a:solidFill>
                  <a:schemeClr val="accent1">
                    <a:lumMod val="75000"/>
                  </a:schemeClr>
                </a:solidFill>
              </a:rPr>
              <a:t/>
            </a:r>
            <a:br>
              <a:rPr lang="en-US" sz="2700" dirty="0">
                <a:solidFill>
                  <a:schemeClr val="accent1">
                    <a:lumMod val="75000"/>
                  </a:schemeClr>
                </a:solidFill>
              </a:rPr>
            </a:br>
            <a:r>
              <a:rPr lang="en-US" sz="2700" dirty="0" smtClean="0">
                <a:solidFill>
                  <a:schemeClr val="accent1">
                    <a:lumMod val="75000"/>
                  </a:schemeClr>
                </a:solidFill>
              </a:rPr>
              <a:t>2.  Many awards, the </a:t>
            </a:r>
            <a:r>
              <a:rPr lang="en-US" sz="2700" dirty="0">
                <a:solidFill>
                  <a:schemeClr val="accent1">
                    <a:lumMod val="75000"/>
                  </a:schemeClr>
                </a:solidFill>
              </a:rPr>
              <a:t>O</a:t>
            </a:r>
            <a:r>
              <a:rPr lang="en-US" sz="2700" dirty="0" smtClean="0">
                <a:solidFill>
                  <a:schemeClr val="accent1">
                    <a:lumMod val="75000"/>
                  </a:schemeClr>
                </a:solidFill>
              </a:rPr>
              <a:t>scar, the golden globe, and the </a:t>
            </a:r>
            <a:r>
              <a:rPr lang="en-US" sz="2700" dirty="0">
                <a:solidFill>
                  <a:schemeClr val="accent1">
                    <a:lumMod val="75000"/>
                  </a:schemeClr>
                </a:solidFill>
              </a:rPr>
              <a:t>E</a:t>
            </a:r>
            <a:r>
              <a:rPr lang="en-US" sz="2700" dirty="0" smtClean="0">
                <a:solidFill>
                  <a:schemeClr val="accent1">
                    <a:lumMod val="75000"/>
                  </a:schemeClr>
                </a:solidFill>
              </a:rPr>
              <a:t>mmy, were given out last week. </a:t>
            </a:r>
            <a:endParaRPr lang="en-US" sz="2700" dirty="0">
              <a:solidFill>
                <a:schemeClr val="accent1">
                  <a:lumMod val="75000"/>
                </a:schemeClr>
              </a:solidFill>
            </a:endParaRPr>
          </a:p>
        </p:txBody>
      </p:sp>
    </p:spTree>
    <p:extLst>
      <p:ext uri="{BB962C8B-B14F-4D97-AF65-F5344CB8AC3E}">
        <p14:creationId xmlns:p14="http://schemas.microsoft.com/office/powerpoint/2010/main" xmlns="" val="348507110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838200"/>
            <a:ext cx="6400800" cy="5562600"/>
          </a:xfrm>
        </p:spPr>
        <p:txBody>
          <a:bodyPr>
            <a:noAutofit/>
          </a:bodyPr>
          <a:lstStyle/>
          <a:p>
            <a:pPr>
              <a:lnSpc>
                <a:spcPct val="100000"/>
              </a:lnSpc>
            </a:pPr>
            <a:r>
              <a:rPr lang="en-US" sz="6000" dirty="0" smtClean="0">
                <a:solidFill>
                  <a:schemeClr val="accent1"/>
                </a:solidFill>
              </a:rPr>
              <a:t>Neither her children nor Paula (speak/speaks) to the neighbors. </a:t>
            </a:r>
            <a:endParaRPr lang="en-US" sz="6000" dirty="0">
              <a:solidFill>
                <a:schemeClr val="accent1"/>
              </a:solidFill>
            </a:endParaRPr>
          </a:p>
        </p:txBody>
      </p:sp>
      <p:sp>
        <p:nvSpPr>
          <p:cNvPr id="3" name="Text Placeholder 2"/>
          <p:cNvSpPr>
            <a:spLocks noGrp="1"/>
          </p:cNvSpPr>
          <p:nvPr>
            <p:ph type="body" idx="1"/>
          </p:nvPr>
        </p:nvSpPr>
        <p:spPr>
          <a:xfrm>
            <a:off x="2438400" y="228600"/>
            <a:ext cx="6400800" cy="519112"/>
          </a:xfrm>
        </p:spPr>
        <p:txBody>
          <a:bodyPr>
            <a:normAutofit/>
          </a:bodyPr>
          <a:lstStyle/>
          <a:p>
            <a:r>
              <a:rPr lang="en-US" sz="4400" dirty="0" smtClean="0"/>
              <a:t>Which is correct?</a:t>
            </a:r>
            <a:endParaRPr lang="en-US" sz="4400" dirty="0"/>
          </a:p>
        </p:txBody>
      </p:sp>
    </p:spTree>
    <p:extLst>
      <p:ext uri="{BB962C8B-B14F-4D97-AF65-F5344CB8AC3E}">
        <p14:creationId xmlns:p14="http://schemas.microsoft.com/office/powerpoint/2010/main" xmlns="" val="6934498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normAutofit/>
          </a:bodyPr>
          <a:lstStyle/>
          <a:p>
            <a:r>
              <a:rPr lang="en-US" dirty="0" smtClean="0"/>
              <a:t>Answer:</a:t>
            </a:r>
            <a:br>
              <a:rPr lang="en-US" dirty="0" smtClean="0"/>
            </a:br>
            <a:r>
              <a:rPr lang="en-US" sz="8800" dirty="0" smtClean="0">
                <a:solidFill>
                  <a:schemeClr val="accent1"/>
                </a:solidFill>
              </a:rPr>
              <a:t>Speaks</a:t>
            </a:r>
            <a:r>
              <a:rPr lang="en-US" dirty="0" smtClean="0"/>
              <a:t> </a:t>
            </a:r>
            <a:endParaRPr lang="en-US" dirty="0"/>
          </a:p>
        </p:txBody>
      </p:sp>
    </p:spTree>
    <p:extLst>
      <p:ext uri="{BB962C8B-B14F-4D97-AF65-F5344CB8AC3E}">
        <p14:creationId xmlns:p14="http://schemas.microsoft.com/office/powerpoint/2010/main" xmlns="" val="30115500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486400"/>
          </a:xfrm>
        </p:spPr>
        <p:txBody>
          <a:bodyPr>
            <a:normAutofit/>
          </a:bodyPr>
          <a:lstStyle/>
          <a:p>
            <a:pPr>
              <a:lnSpc>
                <a:spcPct val="100000"/>
              </a:lnSpc>
            </a:pPr>
            <a:r>
              <a:rPr lang="en-US" sz="6600" dirty="0" smtClean="0">
                <a:solidFill>
                  <a:schemeClr val="accent1"/>
                </a:solidFill>
              </a:rPr>
              <a:t>Each boy and girl (was/ were) given a favor to take home. </a:t>
            </a:r>
            <a:endParaRPr lang="en-US" sz="6600" dirty="0">
              <a:solidFill>
                <a:schemeClr val="accent1"/>
              </a:solidFill>
            </a:endParaRPr>
          </a:p>
        </p:txBody>
      </p:sp>
      <p:sp>
        <p:nvSpPr>
          <p:cNvPr id="3" name="Text Placeholder 2"/>
          <p:cNvSpPr>
            <a:spLocks noGrp="1"/>
          </p:cNvSpPr>
          <p:nvPr>
            <p:ph type="body" idx="1"/>
          </p:nvPr>
        </p:nvSpPr>
        <p:spPr>
          <a:xfrm>
            <a:off x="2438400" y="304800"/>
            <a:ext cx="6400800" cy="5191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12621513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667000"/>
            <a:ext cx="7406640" cy="1472184"/>
          </a:xfrm>
        </p:spPr>
        <p:txBody>
          <a:bodyPr>
            <a:normAutofit fontScale="90000"/>
          </a:bodyPr>
          <a:lstStyle/>
          <a:p>
            <a:r>
              <a:rPr lang="en-US" dirty="0" smtClean="0"/>
              <a:t>Answer:</a:t>
            </a:r>
            <a:br>
              <a:rPr lang="en-US" dirty="0" smtClean="0"/>
            </a:br>
            <a:r>
              <a:rPr lang="en-US" dirty="0"/>
              <a:t/>
            </a:r>
            <a:br>
              <a:rPr lang="en-US" dirty="0"/>
            </a:br>
            <a:r>
              <a:rPr lang="en-US" sz="8000" dirty="0" smtClean="0">
                <a:solidFill>
                  <a:schemeClr val="accent1"/>
                </a:solidFill>
              </a:rPr>
              <a:t>Was</a:t>
            </a:r>
            <a:r>
              <a:rPr lang="en-US" dirty="0" smtClean="0"/>
              <a:t/>
            </a:r>
            <a:br>
              <a:rPr lang="en-US" dirty="0" smtClean="0"/>
            </a:br>
            <a:endParaRPr lang="en-US" dirty="0"/>
          </a:p>
        </p:txBody>
      </p:sp>
    </p:spTree>
    <p:extLst>
      <p:ext uri="{BB962C8B-B14F-4D97-AF65-F5344CB8AC3E}">
        <p14:creationId xmlns:p14="http://schemas.microsoft.com/office/powerpoint/2010/main" xmlns="" val="154644615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410200"/>
          </a:xfrm>
        </p:spPr>
        <p:txBody>
          <a:bodyPr>
            <a:normAutofit/>
          </a:bodyPr>
          <a:lstStyle/>
          <a:p>
            <a:pPr>
              <a:lnSpc>
                <a:spcPct val="100000"/>
              </a:lnSpc>
            </a:pPr>
            <a:r>
              <a:rPr lang="en-US" sz="4400" dirty="0" smtClean="0">
                <a:solidFill>
                  <a:schemeClr val="accent1"/>
                </a:solidFill>
              </a:rPr>
              <a:t>Several household utensils and a bronze cauldron (has/have) been recovered from the burial mound. </a:t>
            </a:r>
            <a:endParaRPr lang="en-US" sz="4400" dirty="0">
              <a:solidFill>
                <a:schemeClr val="accent1"/>
              </a:solidFill>
            </a:endParaRPr>
          </a:p>
        </p:txBody>
      </p:sp>
      <p:sp>
        <p:nvSpPr>
          <p:cNvPr id="3" name="Text Placeholder 2"/>
          <p:cNvSpPr>
            <a:spLocks noGrp="1"/>
          </p:cNvSpPr>
          <p:nvPr>
            <p:ph type="body" idx="1"/>
          </p:nvPr>
        </p:nvSpPr>
        <p:spPr>
          <a:xfrm>
            <a:off x="2438400" y="228600"/>
            <a:ext cx="6400800" cy="5953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57244666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516880"/>
          </a:xfrm>
        </p:spPr>
        <p:txBody>
          <a:bodyPr>
            <a:normAutofit/>
          </a:bodyPr>
          <a:lstStyle/>
          <a:p>
            <a:r>
              <a:rPr lang="en-US" dirty="0" smtClean="0"/>
              <a:t>Answer:</a:t>
            </a:r>
            <a:br>
              <a:rPr lang="en-US" dirty="0" smtClean="0"/>
            </a:br>
            <a:r>
              <a:rPr lang="en-US" sz="8800" dirty="0" smtClean="0">
                <a:solidFill>
                  <a:schemeClr val="accent1"/>
                </a:solidFill>
              </a:rPr>
              <a:t>Have</a:t>
            </a:r>
            <a:r>
              <a:rPr lang="en-US" dirty="0" smtClean="0"/>
              <a:t> </a:t>
            </a:r>
            <a:endParaRPr lang="en-US" dirty="0"/>
          </a:p>
        </p:txBody>
      </p:sp>
    </p:spTree>
    <p:extLst>
      <p:ext uri="{BB962C8B-B14F-4D97-AF65-F5344CB8AC3E}">
        <p14:creationId xmlns:p14="http://schemas.microsoft.com/office/powerpoint/2010/main" xmlns="" val="27237492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066800"/>
            <a:ext cx="6400800" cy="5486400"/>
          </a:xfrm>
        </p:spPr>
        <p:txBody>
          <a:bodyPr>
            <a:normAutofit/>
          </a:bodyPr>
          <a:lstStyle/>
          <a:p>
            <a:pPr>
              <a:lnSpc>
                <a:spcPct val="100000"/>
              </a:lnSpc>
            </a:pPr>
            <a:r>
              <a:rPr lang="en-US" sz="5400" dirty="0" smtClean="0">
                <a:solidFill>
                  <a:schemeClr val="accent1"/>
                </a:solidFill>
              </a:rPr>
              <a:t>The series of six lectures (begin/begins) next week. </a:t>
            </a:r>
            <a:endParaRPr lang="en-US" sz="5400" dirty="0">
              <a:solidFill>
                <a:schemeClr val="accent1"/>
              </a:solidFill>
            </a:endParaRPr>
          </a:p>
        </p:txBody>
      </p:sp>
      <p:sp>
        <p:nvSpPr>
          <p:cNvPr id="3" name="Text Placeholder 2"/>
          <p:cNvSpPr>
            <a:spLocks noGrp="1"/>
          </p:cNvSpPr>
          <p:nvPr>
            <p:ph type="body" idx="1"/>
          </p:nvPr>
        </p:nvSpPr>
        <p:spPr>
          <a:xfrm>
            <a:off x="2438400" y="381000"/>
            <a:ext cx="6400800" cy="5953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75861678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normAutofit/>
          </a:bodyPr>
          <a:lstStyle/>
          <a:p>
            <a:r>
              <a:rPr lang="en-US" dirty="0" smtClean="0"/>
              <a:t>Answer:</a:t>
            </a:r>
            <a:br>
              <a:rPr lang="en-US" dirty="0" smtClean="0"/>
            </a:br>
            <a:r>
              <a:rPr lang="en-US" sz="6600" dirty="0" smtClean="0">
                <a:solidFill>
                  <a:schemeClr val="accent1"/>
                </a:solidFill>
              </a:rPr>
              <a:t>Begins</a:t>
            </a:r>
            <a:endParaRPr lang="en-US" sz="6600" dirty="0">
              <a:solidFill>
                <a:schemeClr val="accent1"/>
              </a:solidFill>
            </a:endParaRPr>
          </a:p>
        </p:txBody>
      </p:sp>
    </p:spTree>
    <p:extLst>
      <p:ext uri="{BB962C8B-B14F-4D97-AF65-F5344CB8AC3E}">
        <p14:creationId xmlns:p14="http://schemas.microsoft.com/office/powerpoint/2010/main" xmlns="" val="171002265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14400"/>
            <a:ext cx="6400800" cy="5715000"/>
          </a:xfrm>
        </p:spPr>
        <p:txBody>
          <a:bodyPr>
            <a:normAutofit/>
          </a:bodyPr>
          <a:lstStyle/>
          <a:p>
            <a:pPr>
              <a:lnSpc>
                <a:spcPct val="100000"/>
              </a:lnSpc>
            </a:pPr>
            <a:r>
              <a:rPr lang="en-US" sz="6000" dirty="0" smtClean="0">
                <a:solidFill>
                  <a:schemeClr val="accent1"/>
                </a:solidFill>
              </a:rPr>
              <a:t>Most of the cheese (has/have) mold on it.</a:t>
            </a:r>
            <a:endParaRPr lang="en-US" sz="6000" dirty="0">
              <a:solidFill>
                <a:schemeClr val="accent1"/>
              </a:solidFill>
            </a:endParaRPr>
          </a:p>
        </p:txBody>
      </p:sp>
      <p:sp>
        <p:nvSpPr>
          <p:cNvPr id="3" name="Text Placeholder 2"/>
          <p:cNvSpPr>
            <a:spLocks noGrp="1"/>
          </p:cNvSpPr>
          <p:nvPr>
            <p:ph type="body" idx="1"/>
          </p:nvPr>
        </p:nvSpPr>
        <p:spPr>
          <a:xfrm>
            <a:off x="2362200" y="152400"/>
            <a:ext cx="6400800" cy="595312"/>
          </a:xfrm>
        </p:spPr>
        <p:txBody>
          <a:bodyPr>
            <a:normAutofit/>
          </a:bodyPr>
          <a:lstStyle/>
          <a:p>
            <a:r>
              <a:rPr lang="en-US" sz="4400" dirty="0" smtClean="0"/>
              <a:t>Which is correct?</a:t>
            </a:r>
            <a:endParaRPr lang="en-US" sz="4400" dirty="0"/>
          </a:p>
        </p:txBody>
      </p:sp>
    </p:spTree>
    <p:extLst>
      <p:ext uri="{BB962C8B-B14F-4D97-AF65-F5344CB8AC3E}">
        <p14:creationId xmlns:p14="http://schemas.microsoft.com/office/powerpoint/2010/main" xmlns="" val="127161868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normAutofit/>
          </a:bodyPr>
          <a:lstStyle/>
          <a:p>
            <a:r>
              <a:rPr lang="en-US" dirty="0" smtClean="0"/>
              <a:t>Answer:</a:t>
            </a:r>
            <a:br>
              <a:rPr lang="en-US" dirty="0" smtClean="0"/>
            </a:br>
            <a:r>
              <a:rPr lang="en-US" sz="8800" dirty="0" smtClean="0">
                <a:solidFill>
                  <a:schemeClr val="accent1"/>
                </a:solidFill>
              </a:rPr>
              <a:t>Has</a:t>
            </a:r>
            <a:endParaRPr lang="en-US" sz="8800" dirty="0">
              <a:solidFill>
                <a:schemeClr val="accent1"/>
              </a:solidFill>
            </a:endParaRPr>
          </a:p>
        </p:txBody>
      </p:sp>
    </p:spTree>
    <p:extLst>
      <p:ext uri="{BB962C8B-B14F-4D97-AF65-F5344CB8AC3E}">
        <p14:creationId xmlns:p14="http://schemas.microsoft.com/office/powerpoint/2010/main" xmlns="" val="880252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Many awards—the Oscar, the Golden Globe, and the Emmy—were given out last week. </a:t>
            </a:r>
            <a:endParaRPr lang="en-US" dirty="0">
              <a:solidFill>
                <a:schemeClr val="accent1">
                  <a:lumMod val="75000"/>
                </a:schemeClr>
              </a:solidFill>
            </a:endParaRPr>
          </a:p>
        </p:txBody>
      </p:sp>
    </p:spTree>
    <p:extLst>
      <p:ext uri="{BB962C8B-B14F-4D97-AF65-F5344CB8AC3E}">
        <p14:creationId xmlns:p14="http://schemas.microsoft.com/office/powerpoint/2010/main" xmlns="" val="394887483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838200"/>
            <a:ext cx="6400800" cy="5791200"/>
          </a:xfrm>
        </p:spPr>
        <p:txBody>
          <a:bodyPr>
            <a:normAutofit/>
          </a:bodyPr>
          <a:lstStyle/>
          <a:p>
            <a:pPr>
              <a:lnSpc>
                <a:spcPct val="100000"/>
              </a:lnSpc>
            </a:pPr>
            <a:r>
              <a:rPr lang="en-US" sz="6600" dirty="0" smtClean="0">
                <a:solidFill>
                  <a:schemeClr val="accent1"/>
                </a:solidFill>
              </a:rPr>
              <a:t>Most of the apples (is/are) ripe now.</a:t>
            </a:r>
            <a:endParaRPr lang="en-US" sz="6600" dirty="0">
              <a:solidFill>
                <a:schemeClr val="accent1"/>
              </a:solidFill>
            </a:endParaRPr>
          </a:p>
        </p:txBody>
      </p:sp>
      <p:sp>
        <p:nvSpPr>
          <p:cNvPr id="3" name="Text Placeholder 2"/>
          <p:cNvSpPr>
            <a:spLocks noGrp="1"/>
          </p:cNvSpPr>
          <p:nvPr>
            <p:ph type="body" idx="1"/>
          </p:nvPr>
        </p:nvSpPr>
        <p:spPr>
          <a:xfrm>
            <a:off x="2514600" y="228600"/>
            <a:ext cx="6400800" cy="4429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187124217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sz="9600" dirty="0" smtClean="0">
                <a:solidFill>
                  <a:schemeClr val="accent1"/>
                </a:solidFill>
              </a:rPr>
              <a:t>Are</a:t>
            </a:r>
            <a:endParaRPr lang="en-US" sz="9600" dirty="0">
              <a:solidFill>
                <a:schemeClr val="accent1"/>
              </a:solidFill>
            </a:endParaRPr>
          </a:p>
        </p:txBody>
      </p:sp>
    </p:spTree>
    <p:extLst>
      <p:ext uri="{BB962C8B-B14F-4D97-AF65-F5344CB8AC3E}">
        <p14:creationId xmlns:p14="http://schemas.microsoft.com/office/powerpoint/2010/main" xmlns="" val="32088738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562600"/>
          </a:xfrm>
        </p:spPr>
        <p:txBody>
          <a:bodyPr>
            <a:normAutofit/>
          </a:bodyPr>
          <a:lstStyle/>
          <a:p>
            <a:pPr>
              <a:lnSpc>
                <a:spcPct val="100000"/>
              </a:lnSpc>
            </a:pPr>
            <a:r>
              <a:rPr lang="en-US" sz="6000" dirty="0" smtClean="0">
                <a:solidFill>
                  <a:schemeClr val="accent1"/>
                </a:solidFill>
              </a:rPr>
              <a:t>The orchestra (is/are) tuning their instruments. </a:t>
            </a:r>
            <a:endParaRPr lang="en-US" sz="6000" dirty="0">
              <a:solidFill>
                <a:schemeClr val="accent1"/>
              </a:solidFill>
            </a:endParaRPr>
          </a:p>
        </p:txBody>
      </p:sp>
      <p:sp>
        <p:nvSpPr>
          <p:cNvPr id="3" name="Text Placeholder 2"/>
          <p:cNvSpPr>
            <a:spLocks noGrp="1"/>
          </p:cNvSpPr>
          <p:nvPr>
            <p:ph type="body" idx="1"/>
          </p:nvPr>
        </p:nvSpPr>
        <p:spPr>
          <a:xfrm>
            <a:off x="2578392" y="381000"/>
            <a:ext cx="6400800" cy="442912"/>
          </a:xfrm>
        </p:spPr>
        <p:txBody>
          <a:bodyPr>
            <a:normAutofit/>
          </a:bodyPr>
          <a:lstStyle/>
          <a:p>
            <a:r>
              <a:rPr lang="en-US" sz="3200" dirty="0" smtClean="0"/>
              <a:t>Which is correct?</a:t>
            </a:r>
            <a:endParaRPr lang="en-US" sz="3200" dirty="0"/>
          </a:p>
        </p:txBody>
      </p:sp>
    </p:spTree>
    <p:extLst>
      <p:ext uri="{BB962C8B-B14F-4D97-AF65-F5344CB8AC3E}">
        <p14:creationId xmlns:p14="http://schemas.microsoft.com/office/powerpoint/2010/main" xmlns="" val="166285762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sz="8800" dirty="0" smtClean="0">
                <a:solidFill>
                  <a:schemeClr val="accent1"/>
                </a:solidFill>
              </a:rPr>
              <a:t>Is </a:t>
            </a:r>
            <a:endParaRPr lang="en-US" sz="8800" dirty="0">
              <a:solidFill>
                <a:schemeClr val="accent1"/>
              </a:solidFill>
            </a:endParaRPr>
          </a:p>
        </p:txBody>
      </p:sp>
    </p:spTree>
    <p:extLst>
      <p:ext uri="{BB962C8B-B14F-4D97-AF65-F5344CB8AC3E}">
        <p14:creationId xmlns:p14="http://schemas.microsoft.com/office/powerpoint/2010/main" xmlns="" val="309055321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14400"/>
            <a:ext cx="6400800" cy="5334000"/>
          </a:xfrm>
        </p:spPr>
        <p:txBody>
          <a:bodyPr>
            <a:normAutofit/>
          </a:bodyPr>
          <a:lstStyle/>
          <a:p>
            <a:pPr>
              <a:lnSpc>
                <a:spcPct val="100000"/>
              </a:lnSpc>
            </a:pPr>
            <a:r>
              <a:rPr lang="en-US" sz="6600" dirty="0" smtClean="0">
                <a:solidFill>
                  <a:schemeClr val="accent1"/>
                </a:solidFill>
              </a:rPr>
              <a:t>Pam or Janice will have the party at (their/ her) house. </a:t>
            </a:r>
            <a:endParaRPr lang="en-US" sz="6600" dirty="0">
              <a:solidFill>
                <a:schemeClr val="accent1"/>
              </a:solidFill>
            </a:endParaRPr>
          </a:p>
        </p:txBody>
      </p:sp>
      <p:sp>
        <p:nvSpPr>
          <p:cNvPr id="3" name="Text Placeholder 2"/>
          <p:cNvSpPr>
            <a:spLocks noGrp="1"/>
          </p:cNvSpPr>
          <p:nvPr>
            <p:ph type="body" idx="1"/>
          </p:nvPr>
        </p:nvSpPr>
        <p:spPr>
          <a:xfrm>
            <a:off x="2438400" y="228600"/>
            <a:ext cx="6400800" cy="4429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46050474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normAutofit/>
          </a:bodyPr>
          <a:lstStyle/>
          <a:p>
            <a:r>
              <a:rPr lang="en-US" dirty="0" smtClean="0"/>
              <a:t>Answer:</a:t>
            </a:r>
            <a:br>
              <a:rPr lang="en-US" dirty="0" smtClean="0"/>
            </a:br>
            <a:r>
              <a:rPr lang="en-US" dirty="0"/>
              <a:t/>
            </a:r>
            <a:br>
              <a:rPr lang="en-US" dirty="0"/>
            </a:br>
            <a:r>
              <a:rPr lang="en-US" sz="8000" dirty="0" smtClean="0">
                <a:solidFill>
                  <a:schemeClr val="accent1"/>
                </a:solidFill>
              </a:rPr>
              <a:t>Her</a:t>
            </a:r>
            <a:endParaRPr lang="en-US" sz="8000" dirty="0">
              <a:solidFill>
                <a:schemeClr val="accent1"/>
              </a:solidFill>
            </a:endParaRPr>
          </a:p>
        </p:txBody>
      </p:sp>
    </p:spTree>
    <p:extLst>
      <p:ext uri="{BB962C8B-B14F-4D97-AF65-F5344CB8AC3E}">
        <p14:creationId xmlns:p14="http://schemas.microsoft.com/office/powerpoint/2010/main" xmlns="" val="20280000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14400"/>
            <a:ext cx="6400800" cy="5562600"/>
          </a:xfrm>
        </p:spPr>
        <p:txBody>
          <a:bodyPr>
            <a:normAutofit fontScale="90000"/>
          </a:bodyPr>
          <a:lstStyle/>
          <a:p>
            <a:pPr>
              <a:lnSpc>
                <a:spcPct val="100000"/>
              </a:lnSpc>
            </a:pPr>
            <a:r>
              <a:rPr lang="en-US" sz="6700" dirty="0" smtClean="0">
                <a:solidFill>
                  <a:schemeClr val="accent1"/>
                </a:solidFill>
              </a:rPr>
              <a:t>With mischief in his eyes, the baby hid (its/ his) rattle. </a:t>
            </a:r>
            <a:r>
              <a:rPr lang="en-US" sz="4800" dirty="0" smtClean="0">
                <a:solidFill>
                  <a:schemeClr val="accent1"/>
                </a:solidFill>
              </a:rPr>
              <a:t/>
            </a:r>
            <a:br>
              <a:rPr lang="en-US" sz="4800" dirty="0" smtClean="0">
                <a:solidFill>
                  <a:schemeClr val="accent1"/>
                </a:solidFill>
              </a:rPr>
            </a:br>
            <a:r>
              <a:rPr lang="en-US" sz="4800" dirty="0" smtClean="0">
                <a:solidFill>
                  <a:schemeClr val="accent1"/>
                </a:solidFill>
              </a:rPr>
              <a:t/>
            </a:r>
            <a:br>
              <a:rPr lang="en-US" sz="4800" dirty="0" smtClean="0">
                <a:solidFill>
                  <a:schemeClr val="accent1"/>
                </a:solidFill>
              </a:rPr>
            </a:br>
            <a:endParaRPr lang="en-US" sz="4800" dirty="0">
              <a:solidFill>
                <a:schemeClr val="accent1"/>
              </a:solidFill>
            </a:endParaRPr>
          </a:p>
        </p:txBody>
      </p:sp>
      <p:sp>
        <p:nvSpPr>
          <p:cNvPr id="3" name="Text Placeholder 2"/>
          <p:cNvSpPr>
            <a:spLocks noGrp="1"/>
          </p:cNvSpPr>
          <p:nvPr>
            <p:ph type="body" idx="1"/>
          </p:nvPr>
        </p:nvSpPr>
        <p:spPr>
          <a:xfrm>
            <a:off x="2438400" y="228600"/>
            <a:ext cx="6400800" cy="519112"/>
          </a:xfrm>
        </p:spPr>
        <p:txBody>
          <a:bodyPr>
            <a:normAutofit/>
          </a:bodyPr>
          <a:lstStyle/>
          <a:p>
            <a:r>
              <a:rPr lang="en-US" sz="3200" dirty="0" smtClean="0"/>
              <a:t>Which is correct?</a:t>
            </a:r>
            <a:endParaRPr lang="en-US" sz="3200" dirty="0"/>
          </a:p>
        </p:txBody>
      </p:sp>
    </p:spTree>
    <p:extLst>
      <p:ext uri="{BB962C8B-B14F-4D97-AF65-F5344CB8AC3E}">
        <p14:creationId xmlns:p14="http://schemas.microsoft.com/office/powerpoint/2010/main" xmlns="" val="369044859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sz="6600" dirty="0" smtClean="0">
                <a:solidFill>
                  <a:schemeClr val="accent1"/>
                </a:solidFill>
              </a:rPr>
              <a:t>His</a:t>
            </a:r>
            <a:endParaRPr lang="en-US" dirty="0">
              <a:solidFill>
                <a:schemeClr val="accent1"/>
              </a:solidFill>
            </a:endParaRPr>
          </a:p>
        </p:txBody>
      </p:sp>
    </p:spTree>
    <p:extLst>
      <p:ext uri="{BB962C8B-B14F-4D97-AF65-F5344CB8AC3E}">
        <p14:creationId xmlns:p14="http://schemas.microsoft.com/office/powerpoint/2010/main" xmlns="" val="226806812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204912"/>
            <a:ext cx="6400800" cy="5348288"/>
          </a:xfrm>
        </p:spPr>
        <p:txBody>
          <a:bodyPr/>
          <a:lstStyle/>
          <a:p>
            <a:pPr>
              <a:lnSpc>
                <a:spcPct val="100000"/>
              </a:lnSpc>
            </a:pPr>
            <a:r>
              <a:rPr lang="en-US" sz="5400" dirty="0" smtClean="0">
                <a:solidFill>
                  <a:schemeClr val="accent1"/>
                </a:solidFill>
              </a:rPr>
              <a:t>We learned in chemistry that (you/ we) should often try again. </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Text Placeholder 2"/>
          <p:cNvSpPr>
            <a:spLocks noGrp="1"/>
          </p:cNvSpPr>
          <p:nvPr>
            <p:ph type="body" idx="1"/>
          </p:nvPr>
        </p:nvSpPr>
        <p:spPr>
          <a:xfrm>
            <a:off x="2514600" y="685800"/>
            <a:ext cx="6400800" cy="5191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5773222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sz="8000" dirty="0" smtClean="0">
                <a:solidFill>
                  <a:schemeClr val="accent1"/>
                </a:solidFill>
              </a:rPr>
              <a:t>We</a:t>
            </a:r>
            <a:endParaRPr lang="en-US" sz="8000" dirty="0">
              <a:solidFill>
                <a:schemeClr val="accent1"/>
              </a:solidFill>
            </a:endParaRPr>
          </a:p>
        </p:txBody>
      </p:sp>
    </p:spTree>
    <p:extLst>
      <p:ext uri="{BB962C8B-B14F-4D97-AF65-F5344CB8AC3E}">
        <p14:creationId xmlns:p14="http://schemas.microsoft.com/office/powerpoint/2010/main" xmlns="" val="177571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Where does the question mark go for the following quote?</a:t>
            </a:r>
            <a:br>
              <a:rPr lang="en-US" dirty="0" smtClean="0"/>
            </a:br>
            <a:r>
              <a:rPr lang="en-US" dirty="0"/>
              <a:t/>
            </a:r>
            <a:br>
              <a:rPr lang="en-US" dirty="0"/>
            </a:br>
            <a:r>
              <a:rPr lang="en-US" dirty="0" smtClean="0">
                <a:solidFill>
                  <a:schemeClr val="accent1">
                    <a:lumMod val="75000"/>
                  </a:schemeClr>
                </a:solidFill>
              </a:rPr>
              <a:t>Did she say, “Turn in your work” </a:t>
            </a:r>
            <a:endParaRPr lang="en-US" dirty="0">
              <a:solidFill>
                <a:schemeClr val="accent1">
                  <a:lumMod val="75000"/>
                </a:schemeClr>
              </a:solidFill>
            </a:endParaRPr>
          </a:p>
        </p:txBody>
      </p:sp>
    </p:spTree>
    <p:extLst>
      <p:ext uri="{BB962C8B-B14F-4D97-AF65-F5344CB8AC3E}">
        <p14:creationId xmlns:p14="http://schemas.microsoft.com/office/powerpoint/2010/main" xmlns="" val="85235647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974" y="1219200"/>
            <a:ext cx="6400800" cy="5181600"/>
          </a:xfrm>
        </p:spPr>
        <p:txBody>
          <a:bodyPr>
            <a:normAutofit/>
          </a:bodyPr>
          <a:lstStyle/>
          <a:p>
            <a:pPr>
              <a:lnSpc>
                <a:spcPct val="100000"/>
              </a:lnSpc>
            </a:pPr>
            <a:r>
              <a:rPr lang="en-US" sz="6000" dirty="0" smtClean="0">
                <a:solidFill>
                  <a:schemeClr val="accent1"/>
                </a:solidFill>
              </a:rPr>
              <a:t>Each athlete was accompanied by (his or her/ their) manager. </a:t>
            </a:r>
            <a:endParaRPr lang="en-US" sz="6000" dirty="0">
              <a:solidFill>
                <a:schemeClr val="accent1"/>
              </a:solidFill>
            </a:endParaRPr>
          </a:p>
        </p:txBody>
      </p:sp>
      <p:sp>
        <p:nvSpPr>
          <p:cNvPr id="3" name="Text Placeholder 2"/>
          <p:cNvSpPr>
            <a:spLocks noGrp="1"/>
          </p:cNvSpPr>
          <p:nvPr>
            <p:ph type="body" idx="1"/>
          </p:nvPr>
        </p:nvSpPr>
        <p:spPr>
          <a:xfrm>
            <a:off x="2514600" y="609600"/>
            <a:ext cx="6400800" cy="5191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13457788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440680"/>
          </a:xfrm>
        </p:spPr>
        <p:txBody>
          <a:bodyPr/>
          <a:lstStyle/>
          <a:p>
            <a:r>
              <a:rPr lang="en-US" dirty="0" smtClean="0"/>
              <a:t>Answer:</a:t>
            </a:r>
            <a:br>
              <a:rPr lang="en-US" dirty="0" smtClean="0"/>
            </a:br>
            <a:r>
              <a:rPr lang="en-US" sz="8000" dirty="0" smtClean="0">
                <a:solidFill>
                  <a:schemeClr val="accent1"/>
                </a:solidFill>
              </a:rPr>
              <a:t>His or her</a:t>
            </a:r>
            <a:endParaRPr lang="en-US" dirty="0">
              <a:solidFill>
                <a:schemeClr val="accent1"/>
              </a:solidFill>
            </a:endParaRPr>
          </a:p>
        </p:txBody>
      </p:sp>
    </p:spTree>
    <p:extLst>
      <p:ext uri="{BB962C8B-B14F-4D97-AF65-F5344CB8AC3E}">
        <p14:creationId xmlns:p14="http://schemas.microsoft.com/office/powerpoint/2010/main" xmlns="" val="411646801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257800"/>
          </a:xfrm>
        </p:spPr>
        <p:txBody>
          <a:bodyPr>
            <a:normAutofit/>
          </a:bodyPr>
          <a:lstStyle/>
          <a:p>
            <a:pPr>
              <a:lnSpc>
                <a:spcPct val="100000"/>
              </a:lnSpc>
            </a:pPr>
            <a:r>
              <a:rPr lang="en-US" sz="6600" dirty="0" smtClean="0">
                <a:solidFill>
                  <a:schemeClr val="accent1"/>
                </a:solidFill>
              </a:rPr>
              <a:t>Anyone can use (his or her/ their) tickets for this ride. </a:t>
            </a:r>
            <a:endParaRPr lang="en-US" sz="6600" dirty="0">
              <a:solidFill>
                <a:schemeClr val="accent1"/>
              </a:solidFill>
            </a:endParaRPr>
          </a:p>
        </p:txBody>
      </p:sp>
      <p:sp>
        <p:nvSpPr>
          <p:cNvPr id="3" name="Text Placeholder 2"/>
          <p:cNvSpPr>
            <a:spLocks noGrp="1"/>
          </p:cNvSpPr>
          <p:nvPr>
            <p:ph type="body" idx="1"/>
          </p:nvPr>
        </p:nvSpPr>
        <p:spPr>
          <a:xfrm>
            <a:off x="2438400" y="304800"/>
            <a:ext cx="6400800" cy="5191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177377149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sz="7200" dirty="0" smtClean="0">
                <a:solidFill>
                  <a:schemeClr val="accent1"/>
                </a:solidFill>
              </a:rPr>
              <a:t>His or her</a:t>
            </a:r>
            <a:endParaRPr lang="en-US" dirty="0">
              <a:solidFill>
                <a:schemeClr val="accent1"/>
              </a:solidFill>
            </a:endParaRPr>
          </a:p>
        </p:txBody>
      </p:sp>
    </p:spTree>
    <p:extLst>
      <p:ext uri="{BB962C8B-B14F-4D97-AF65-F5344CB8AC3E}">
        <p14:creationId xmlns:p14="http://schemas.microsoft.com/office/powerpoint/2010/main" xmlns="" val="3656747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838200"/>
            <a:ext cx="6400800" cy="5715000"/>
          </a:xfrm>
        </p:spPr>
        <p:txBody>
          <a:bodyPr>
            <a:normAutofit/>
          </a:bodyPr>
          <a:lstStyle/>
          <a:p>
            <a:pPr>
              <a:lnSpc>
                <a:spcPct val="100000"/>
              </a:lnSpc>
            </a:pPr>
            <a:r>
              <a:rPr lang="en-US" sz="5400" dirty="0" smtClean="0">
                <a:solidFill>
                  <a:schemeClr val="accent1"/>
                </a:solidFill>
              </a:rPr>
              <a:t>Most of the fans brought blankets with (them/ him or her).</a:t>
            </a:r>
            <a:endParaRPr lang="en-US" sz="5400" dirty="0">
              <a:solidFill>
                <a:schemeClr val="accent1"/>
              </a:solidFill>
            </a:endParaRPr>
          </a:p>
        </p:txBody>
      </p:sp>
      <p:sp>
        <p:nvSpPr>
          <p:cNvPr id="3" name="Text Placeholder 2"/>
          <p:cNvSpPr>
            <a:spLocks noGrp="1"/>
          </p:cNvSpPr>
          <p:nvPr>
            <p:ph type="body" idx="1"/>
          </p:nvPr>
        </p:nvSpPr>
        <p:spPr>
          <a:xfrm>
            <a:off x="2286000" y="152400"/>
            <a:ext cx="6400800" cy="5953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203114381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sz="7200" dirty="0" smtClean="0">
                <a:solidFill>
                  <a:schemeClr val="accent1"/>
                </a:solidFill>
              </a:rPr>
              <a:t>Them </a:t>
            </a:r>
            <a:endParaRPr lang="en-US" sz="7200" dirty="0">
              <a:solidFill>
                <a:schemeClr val="accent1"/>
              </a:solidFill>
            </a:endParaRPr>
          </a:p>
        </p:txBody>
      </p:sp>
    </p:spTree>
    <p:extLst>
      <p:ext uri="{BB962C8B-B14F-4D97-AF65-F5344CB8AC3E}">
        <p14:creationId xmlns:p14="http://schemas.microsoft.com/office/powerpoint/2010/main" xmlns="" val="258701117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066800"/>
            <a:ext cx="6400800" cy="5334000"/>
          </a:xfrm>
        </p:spPr>
        <p:txBody>
          <a:bodyPr>
            <a:normAutofit/>
          </a:bodyPr>
          <a:lstStyle/>
          <a:p>
            <a:r>
              <a:rPr lang="en-US" sz="3200" dirty="0" smtClean="0">
                <a:solidFill>
                  <a:schemeClr val="accent1"/>
                </a:solidFill>
              </a:rPr>
              <a:t>1. Jake has good grades and was an outstanding athlete.  He hoped this would help him get a scholarship. </a:t>
            </a:r>
            <a:br>
              <a:rPr lang="en-US" sz="3200" dirty="0" smtClean="0">
                <a:solidFill>
                  <a:schemeClr val="accent1"/>
                </a:solidFill>
              </a:rPr>
            </a:b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2. Jake had good grades and was an outstanding athlete.  He hoped these factors would help him get a scholarship. </a:t>
            </a:r>
            <a:endParaRPr lang="en-US" sz="3200" dirty="0">
              <a:solidFill>
                <a:schemeClr val="accent1"/>
              </a:solidFill>
            </a:endParaRPr>
          </a:p>
        </p:txBody>
      </p:sp>
      <p:sp>
        <p:nvSpPr>
          <p:cNvPr id="3" name="Text Placeholder 2"/>
          <p:cNvSpPr>
            <a:spLocks noGrp="1"/>
          </p:cNvSpPr>
          <p:nvPr>
            <p:ph type="body" idx="1"/>
          </p:nvPr>
        </p:nvSpPr>
        <p:spPr>
          <a:xfrm>
            <a:off x="2286000" y="381000"/>
            <a:ext cx="6400800" cy="5191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2919070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 </a:t>
            </a:r>
            <a:br>
              <a:rPr lang="en-US" dirty="0" smtClean="0"/>
            </a:br>
            <a:r>
              <a:rPr lang="en-US" sz="4800" dirty="0" smtClean="0">
                <a:solidFill>
                  <a:schemeClr val="accent1"/>
                </a:solidFill>
              </a:rPr>
              <a:t>2. Jake had good grades and was an outstanding athlete.  He hoped these factors would help him get a scholarship. </a:t>
            </a:r>
            <a:endParaRPr lang="en-US" sz="4800" dirty="0">
              <a:solidFill>
                <a:schemeClr val="accent1"/>
              </a:solidFill>
            </a:endParaRPr>
          </a:p>
        </p:txBody>
      </p:sp>
    </p:spTree>
    <p:extLst>
      <p:ext uri="{BB962C8B-B14F-4D97-AF65-F5344CB8AC3E}">
        <p14:creationId xmlns:p14="http://schemas.microsoft.com/office/powerpoint/2010/main" xmlns="" val="160060337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143000"/>
            <a:ext cx="6400800" cy="5334000"/>
          </a:xfrm>
        </p:spPr>
        <p:txBody>
          <a:bodyPr>
            <a:normAutofit/>
          </a:bodyPr>
          <a:lstStyle/>
          <a:p>
            <a:r>
              <a:rPr lang="en-US" sz="3200" dirty="0" smtClean="0">
                <a:solidFill>
                  <a:schemeClr val="accent1"/>
                </a:solidFill>
              </a:rPr>
              <a:t>1. Managers sometimes have to discipline or even fire employees, which might make you uncomfortable. </a:t>
            </a:r>
            <a:br>
              <a:rPr lang="en-US" sz="3200" dirty="0" smtClean="0">
                <a:solidFill>
                  <a:schemeClr val="accent1"/>
                </a:solidFill>
              </a:rPr>
            </a:br>
            <a:r>
              <a:rPr lang="en-US" sz="3200" dirty="0" smtClean="0">
                <a:solidFill>
                  <a:schemeClr val="accent1"/>
                </a:solidFill>
              </a:rPr>
              <a:t/>
            </a:r>
            <a:br>
              <a:rPr lang="en-US" sz="3200" dirty="0" smtClean="0">
                <a:solidFill>
                  <a:schemeClr val="accent1"/>
                </a:solidFill>
              </a:rPr>
            </a:br>
            <a:r>
              <a:rPr lang="en-US" sz="3200" dirty="0" smtClean="0">
                <a:solidFill>
                  <a:schemeClr val="accent1"/>
                </a:solidFill>
              </a:rPr>
              <a:t>2. Managers sometimes have to discipline or even fire employees, which might make employees uncomfortable. </a:t>
            </a:r>
            <a:endParaRPr lang="en-US" sz="3200" dirty="0">
              <a:solidFill>
                <a:schemeClr val="accent1"/>
              </a:solidFill>
            </a:endParaRPr>
          </a:p>
        </p:txBody>
      </p:sp>
      <p:sp>
        <p:nvSpPr>
          <p:cNvPr id="3" name="Text Placeholder 2"/>
          <p:cNvSpPr>
            <a:spLocks noGrp="1"/>
          </p:cNvSpPr>
          <p:nvPr>
            <p:ph type="body" idx="1"/>
          </p:nvPr>
        </p:nvSpPr>
        <p:spPr>
          <a:xfrm>
            <a:off x="2514600" y="381000"/>
            <a:ext cx="6400800" cy="595312"/>
          </a:xfrm>
        </p:spPr>
        <p:txBody>
          <a:bodyPr>
            <a:normAutofit/>
          </a:bodyPr>
          <a:lstStyle/>
          <a:p>
            <a:r>
              <a:rPr lang="en-US" sz="3200" dirty="0" smtClean="0"/>
              <a:t>Which is correct?</a:t>
            </a:r>
            <a:endParaRPr lang="en-US" sz="3200" dirty="0"/>
          </a:p>
        </p:txBody>
      </p:sp>
    </p:spTree>
    <p:extLst>
      <p:ext uri="{BB962C8B-B14F-4D97-AF65-F5344CB8AC3E}">
        <p14:creationId xmlns:p14="http://schemas.microsoft.com/office/powerpoint/2010/main" xmlns="" val="102866581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sz="5400" dirty="0" smtClean="0">
                <a:solidFill>
                  <a:schemeClr val="accent1"/>
                </a:solidFill>
              </a:rPr>
              <a:t>2. Managers sometimes have to discipline or even fire employees, which might make employees uncomfortable. </a:t>
            </a:r>
            <a:endParaRPr lang="en-US" sz="5400" dirty="0">
              <a:solidFill>
                <a:schemeClr val="accent1"/>
              </a:solidFill>
            </a:endParaRPr>
          </a:p>
        </p:txBody>
      </p:sp>
    </p:spTree>
    <p:extLst>
      <p:ext uri="{BB962C8B-B14F-4D97-AF65-F5344CB8AC3E}">
        <p14:creationId xmlns:p14="http://schemas.microsoft.com/office/powerpoint/2010/main" xmlns="" val="2001360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Outside of the quotes!!!</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Did she say, “Turn in your work”?</a:t>
            </a:r>
            <a:endParaRPr lang="en-US" dirty="0">
              <a:solidFill>
                <a:schemeClr val="accent1">
                  <a:lumMod val="75000"/>
                </a:schemeClr>
              </a:solidFill>
            </a:endParaRPr>
          </a:p>
        </p:txBody>
      </p:sp>
    </p:spTree>
    <p:extLst>
      <p:ext uri="{BB962C8B-B14F-4D97-AF65-F5344CB8AC3E}">
        <p14:creationId xmlns:p14="http://schemas.microsoft.com/office/powerpoint/2010/main" xmlns="" val="206611321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524000"/>
            <a:ext cx="6400800" cy="5029200"/>
          </a:xfrm>
        </p:spPr>
        <p:txBody>
          <a:bodyPr/>
          <a:lstStyle/>
          <a:p>
            <a:r>
              <a:rPr lang="en-US" dirty="0" smtClean="0">
                <a:solidFill>
                  <a:schemeClr val="accent1"/>
                </a:solidFill>
              </a:rPr>
              <a:t>1. She heard that scientists had discovered a new fuel.</a:t>
            </a:r>
            <a:br>
              <a:rPr lang="en-US" dirty="0" smtClean="0">
                <a:solidFill>
                  <a:schemeClr val="accent1"/>
                </a:solidFill>
              </a:rPr>
            </a:br>
            <a:r>
              <a:rPr lang="en-US" dirty="0" smtClean="0">
                <a:solidFill>
                  <a:schemeClr val="accent1"/>
                </a:solidFill>
              </a:rPr>
              <a:t/>
            </a:r>
            <a:br>
              <a:rPr lang="en-US" dirty="0" smtClean="0">
                <a:solidFill>
                  <a:schemeClr val="accent1"/>
                </a:solidFill>
              </a:rPr>
            </a:br>
            <a:r>
              <a:rPr lang="en-US" dirty="0" smtClean="0">
                <a:solidFill>
                  <a:schemeClr val="accent1"/>
                </a:solidFill>
              </a:rPr>
              <a:t>2. She heard that they had discovered a new fuel. </a:t>
            </a:r>
            <a:endParaRPr lang="en-US" dirty="0">
              <a:solidFill>
                <a:schemeClr val="accent1"/>
              </a:solidFill>
            </a:endParaRPr>
          </a:p>
        </p:txBody>
      </p:sp>
      <p:sp>
        <p:nvSpPr>
          <p:cNvPr id="3" name="Text Placeholder 2"/>
          <p:cNvSpPr>
            <a:spLocks noGrp="1"/>
          </p:cNvSpPr>
          <p:nvPr>
            <p:ph type="body" idx="1"/>
          </p:nvPr>
        </p:nvSpPr>
        <p:spPr>
          <a:xfrm>
            <a:off x="2514600" y="762000"/>
            <a:ext cx="6400800" cy="6715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125895569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355080"/>
          </a:xfrm>
        </p:spPr>
        <p:txBody>
          <a:bodyPr/>
          <a:lstStyle/>
          <a:p>
            <a:r>
              <a:rPr lang="en-US" dirty="0" smtClean="0"/>
              <a:t>Answer:</a:t>
            </a:r>
            <a:br>
              <a:rPr lang="en-US" dirty="0" smtClean="0"/>
            </a:br>
            <a:r>
              <a:rPr lang="en-US" sz="6000" dirty="0" smtClean="0">
                <a:solidFill>
                  <a:schemeClr val="accent1"/>
                </a:solidFill>
              </a:rPr>
              <a:t>1. She heard that scientists had discovered a new fuel. </a:t>
            </a:r>
            <a:endParaRPr lang="en-US" sz="6000" dirty="0">
              <a:solidFill>
                <a:schemeClr val="accent1"/>
              </a:solidFill>
            </a:endParaRPr>
          </a:p>
        </p:txBody>
      </p:sp>
    </p:spTree>
    <p:extLst>
      <p:ext uri="{BB962C8B-B14F-4D97-AF65-F5344CB8AC3E}">
        <p14:creationId xmlns:p14="http://schemas.microsoft.com/office/powerpoint/2010/main" xmlns="" val="303839686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181600"/>
          </a:xfrm>
        </p:spPr>
        <p:txBody>
          <a:bodyPr/>
          <a:lstStyle/>
          <a:p>
            <a:r>
              <a:rPr lang="en-US" dirty="0" smtClean="0">
                <a:solidFill>
                  <a:schemeClr val="accent1"/>
                </a:solidFill>
              </a:rPr>
              <a:t>1. After </a:t>
            </a:r>
            <a:r>
              <a:rPr lang="en-US" dirty="0">
                <a:solidFill>
                  <a:schemeClr val="accent1"/>
                </a:solidFill>
              </a:rPr>
              <a:t>N</a:t>
            </a:r>
            <a:r>
              <a:rPr lang="en-US" dirty="0" smtClean="0">
                <a:solidFill>
                  <a:schemeClr val="accent1"/>
                </a:solidFill>
              </a:rPr>
              <a:t>ancy had spoken to Laura, she felt much better. </a:t>
            </a:r>
            <a:br>
              <a:rPr lang="en-US" dirty="0" smtClean="0">
                <a:solidFill>
                  <a:schemeClr val="accent1"/>
                </a:solidFill>
              </a:rPr>
            </a:br>
            <a:r>
              <a:rPr lang="en-US" dirty="0">
                <a:solidFill>
                  <a:schemeClr val="accent1"/>
                </a:solidFill>
              </a:rPr>
              <a:t/>
            </a:r>
            <a:br>
              <a:rPr lang="en-US" dirty="0">
                <a:solidFill>
                  <a:schemeClr val="accent1"/>
                </a:solidFill>
              </a:rPr>
            </a:br>
            <a:r>
              <a:rPr lang="en-US" dirty="0" smtClean="0">
                <a:solidFill>
                  <a:schemeClr val="accent1"/>
                </a:solidFill>
              </a:rPr>
              <a:t>2. After Nancy had spoken to Laura, Nancy felt much better. </a:t>
            </a:r>
            <a:endParaRPr lang="en-US" dirty="0">
              <a:solidFill>
                <a:schemeClr val="accent1"/>
              </a:solidFill>
            </a:endParaRPr>
          </a:p>
        </p:txBody>
      </p:sp>
      <p:sp>
        <p:nvSpPr>
          <p:cNvPr id="3" name="Text Placeholder 2"/>
          <p:cNvSpPr>
            <a:spLocks noGrp="1"/>
          </p:cNvSpPr>
          <p:nvPr>
            <p:ph type="body" idx="1"/>
          </p:nvPr>
        </p:nvSpPr>
        <p:spPr>
          <a:xfrm>
            <a:off x="2578392" y="228600"/>
            <a:ext cx="6400800" cy="5953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5375052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sz="6000" dirty="0" smtClean="0">
                <a:solidFill>
                  <a:schemeClr val="accent1"/>
                </a:solidFill>
              </a:rPr>
              <a:t>2. After Nancy had spoken to Laura, Nancy felt much better. </a:t>
            </a:r>
            <a:endParaRPr lang="en-US" dirty="0">
              <a:solidFill>
                <a:schemeClr val="accent1"/>
              </a:solidFill>
            </a:endParaRPr>
          </a:p>
        </p:txBody>
      </p:sp>
    </p:spTree>
    <p:extLst>
      <p:ext uri="{BB962C8B-B14F-4D97-AF65-F5344CB8AC3E}">
        <p14:creationId xmlns:p14="http://schemas.microsoft.com/office/powerpoint/2010/main" xmlns="" val="38305010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181600"/>
          </a:xfrm>
        </p:spPr>
        <p:txBody>
          <a:bodyPr>
            <a:normAutofit fontScale="90000"/>
          </a:bodyPr>
          <a:lstStyle/>
          <a:p>
            <a:pPr>
              <a:lnSpc>
                <a:spcPct val="100000"/>
              </a:lnSpc>
            </a:pPr>
            <a:r>
              <a:rPr lang="en-US" sz="6600" dirty="0" smtClean="0">
                <a:solidFill>
                  <a:schemeClr val="accent1"/>
                </a:solidFill>
              </a:rPr>
              <a:t>Max swam out (farther/ further) than he should have. </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Text Placeholder 2"/>
          <p:cNvSpPr>
            <a:spLocks noGrp="1"/>
          </p:cNvSpPr>
          <p:nvPr>
            <p:ph type="body" idx="1"/>
          </p:nvPr>
        </p:nvSpPr>
        <p:spPr>
          <a:xfrm>
            <a:off x="2514600" y="228600"/>
            <a:ext cx="6400800" cy="5953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32855023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21680"/>
          </a:xfrm>
        </p:spPr>
        <p:txBody>
          <a:bodyPr/>
          <a:lstStyle/>
          <a:p>
            <a:r>
              <a:rPr lang="en-US" dirty="0" smtClean="0"/>
              <a:t>Answer:</a:t>
            </a:r>
            <a:br>
              <a:rPr lang="en-US" dirty="0" smtClean="0"/>
            </a:br>
            <a:r>
              <a:rPr lang="en-US" sz="8800" dirty="0" smtClean="0">
                <a:solidFill>
                  <a:schemeClr val="accent1"/>
                </a:solidFill>
              </a:rPr>
              <a:t>Farther </a:t>
            </a:r>
            <a:endParaRPr lang="en-US" dirty="0">
              <a:solidFill>
                <a:schemeClr val="accent1"/>
              </a:solidFill>
            </a:endParaRPr>
          </a:p>
        </p:txBody>
      </p:sp>
    </p:spTree>
    <p:extLst>
      <p:ext uri="{BB962C8B-B14F-4D97-AF65-F5344CB8AC3E}">
        <p14:creationId xmlns:p14="http://schemas.microsoft.com/office/powerpoint/2010/main" xmlns="" val="290695802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747712"/>
            <a:ext cx="6400800" cy="5424488"/>
          </a:xfrm>
        </p:spPr>
        <p:txBody>
          <a:bodyPr>
            <a:noAutofit/>
          </a:bodyPr>
          <a:lstStyle/>
          <a:p>
            <a:pPr>
              <a:lnSpc>
                <a:spcPct val="100000"/>
              </a:lnSpc>
            </a:pPr>
            <a:r>
              <a:rPr lang="en-US" sz="6000" dirty="0" smtClean="0">
                <a:solidFill>
                  <a:schemeClr val="accent1"/>
                </a:solidFill>
              </a:rPr>
              <a:t>Only the second paragraph needs to be developed (Farther/ Further). </a:t>
            </a:r>
            <a:endParaRPr lang="en-US" sz="6000" dirty="0">
              <a:solidFill>
                <a:schemeClr val="accent1"/>
              </a:solidFill>
            </a:endParaRPr>
          </a:p>
        </p:txBody>
      </p:sp>
      <p:sp>
        <p:nvSpPr>
          <p:cNvPr id="3" name="Text Placeholder 2"/>
          <p:cNvSpPr>
            <a:spLocks noGrp="1"/>
          </p:cNvSpPr>
          <p:nvPr>
            <p:ph type="body" idx="1"/>
          </p:nvPr>
        </p:nvSpPr>
        <p:spPr>
          <a:xfrm>
            <a:off x="2362200" y="228600"/>
            <a:ext cx="6400800" cy="5191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379377694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974080"/>
          </a:xfrm>
        </p:spPr>
        <p:txBody>
          <a:bodyPr/>
          <a:lstStyle/>
          <a:p>
            <a:r>
              <a:rPr lang="en-US" dirty="0" smtClean="0"/>
              <a:t>Answer:</a:t>
            </a:r>
            <a:br>
              <a:rPr lang="en-US" dirty="0" smtClean="0"/>
            </a:br>
            <a:r>
              <a:rPr lang="en-US" sz="8000" dirty="0" smtClean="0">
                <a:solidFill>
                  <a:schemeClr val="accent1"/>
                </a:solidFill>
              </a:rPr>
              <a:t>Further</a:t>
            </a:r>
            <a:endParaRPr lang="en-US" sz="8000" dirty="0">
              <a:solidFill>
                <a:schemeClr val="accent1"/>
              </a:solidFill>
            </a:endParaRPr>
          </a:p>
        </p:txBody>
      </p:sp>
    </p:spTree>
    <p:extLst>
      <p:ext uri="{BB962C8B-B14F-4D97-AF65-F5344CB8AC3E}">
        <p14:creationId xmlns:p14="http://schemas.microsoft.com/office/powerpoint/2010/main" xmlns="" val="343158851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762000"/>
            <a:ext cx="6400800" cy="5257800"/>
          </a:xfrm>
        </p:spPr>
        <p:txBody>
          <a:bodyPr>
            <a:normAutofit/>
          </a:bodyPr>
          <a:lstStyle/>
          <a:p>
            <a:pPr>
              <a:lnSpc>
                <a:spcPct val="100000"/>
              </a:lnSpc>
            </a:pPr>
            <a:r>
              <a:rPr lang="en-US" sz="5400" dirty="0" smtClean="0">
                <a:solidFill>
                  <a:schemeClr val="accent1"/>
                </a:solidFill>
              </a:rPr>
              <a:t>Of all these movies, I have the (less/ least) interest in seeing this one. </a:t>
            </a:r>
            <a:endParaRPr lang="en-US" sz="5400" dirty="0">
              <a:solidFill>
                <a:schemeClr val="accent1"/>
              </a:solidFill>
            </a:endParaRPr>
          </a:p>
        </p:txBody>
      </p:sp>
      <p:sp>
        <p:nvSpPr>
          <p:cNvPr id="3" name="Text Placeholder 2"/>
          <p:cNvSpPr>
            <a:spLocks noGrp="1"/>
          </p:cNvSpPr>
          <p:nvPr>
            <p:ph type="body" idx="1"/>
          </p:nvPr>
        </p:nvSpPr>
        <p:spPr>
          <a:xfrm>
            <a:off x="2362200" y="152400"/>
            <a:ext cx="6400800" cy="4429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41525722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21680"/>
          </a:xfrm>
        </p:spPr>
        <p:txBody>
          <a:bodyPr/>
          <a:lstStyle/>
          <a:p>
            <a:r>
              <a:rPr lang="en-US" dirty="0" smtClean="0"/>
              <a:t>Answer:</a:t>
            </a:r>
            <a:br>
              <a:rPr lang="en-US" dirty="0" smtClean="0"/>
            </a:br>
            <a:r>
              <a:rPr lang="en-US" dirty="0"/>
              <a:t/>
            </a:r>
            <a:br>
              <a:rPr lang="en-US" dirty="0"/>
            </a:br>
            <a:r>
              <a:rPr lang="en-US" sz="8000" dirty="0" smtClean="0">
                <a:solidFill>
                  <a:schemeClr val="accent1"/>
                </a:solidFill>
              </a:rPr>
              <a:t>Least</a:t>
            </a:r>
            <a:endParaRPr lang="en-US" sz="8000" dirty="0">
              <a:solidFill>
                <a:schemeClr val="accent1"/>
              </a:solidFill>
            </a:endParaRPr>
          </a:p>
        </p:txBody>
      </p:sp>
    </p:spTree>
    <p:extLst>
      <p:ext uri="{BB962C8B-B14F-4D97-AF65-F5344CB8AC3E}">
        <p14:creationId xmlns:p14="http://schemas.microsoft.com/office/powerpoint/2010/main" xmlns="" val="195426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228600"/>
            <a:ext cx="6400800" cy="6324600"/>
          </a:xfrm>
        </p:spPr>
        <p:txBody>
          <a:bodyPr>
            <a:normAutofit/>
          </a:bodyPr>
          <a:lstStyle/>
          <a:p>
            <a:r>
              <a:rPr lang="en-US" dirty="0" smtClean="0"/>
              <a:t>Which of the following sentences is punctuated correctly?</a:t>
            </a:r>
            <a:br>
              <a:rPr lang="en-US" dirty="0" smtClean="0"/>
            </a:br>
            <a:r>
              <a:rPr lang="en-US" dirty="0" smtClean="0"/>
              <a:t/>
            </a:r>
            <a:br>
              <a:rPr lang="en-US" dirty="0" smtClean="0"/>
            </a:br>
            <a:r>
              <a:rPr lang="en-US" sz="2700" dirty="0" smtClean="0">
                <a:solidFill>
                  <a:schemeClr val="accent1">
                    <a:lumMod val="75000"/>
                  </a:schemeClr>
                </a:solidFill>
              </a:rPr>
              <a:t>1.  I have to buy oranges, bananas, and apples, but I forgot my coupons!</a:t>
            </a:r>
            <a:br>
              <a:rPr lang="en-US" sz="2700" dirty="0" smtClean="0">
                <a:solidFill>
                  <a:schemeClr val="accent1">
                    <a:lumMod val="75000"/>
                  </a:schemeClr>
                </a:solidFill>
              </a:rPr>
            </a:br>
            <a:r>
              <a:rPr lang="en-US" sz="2700" dirty="0">
                <a:solidFill>
                  <a:schemeClr val="accent1">
                    <a:lumMod val="75000"/>
                  </a:schemeClr>
                </a:solidFill>
              </a:rPr>
              <a:t/>
            </a:r>
            <a:br>
              <a:rPr lang="en-US" sz="2700" dirty="0">
                <a:solidFill>
                  <a:schemeClr val="accent1">
                    <a:lumMod val="75000"/>
                  </a:schemeClr>
                </a:solidFill>
              </a:rPr>
            </a:br>
            <a:r>
              <a:rPr lang="en-US" sz="2700" dirty="0" smtClean="0">
                <a:solidFill>
                  <a:schemeClr val="accent1">
                    <a:lumMod val="75000"/>
                  </a:schemeClr>
                </a:solidFill>
              </a:rPr>
              <a:t>2.  I have to buy oranges, bananas, and apples; but I forgot my coupons!</a:t>
            </a:r>
            <a:endParaRPr lang="en-US" sz="2700" dirty="0">
              <a:solidFill>
                <a:schemeClr val="accent1">
                  <a:lumMod val="75000"/>
                </a:schemeClr>
              </a:solidFill>
            </a:endParaRPr>
          </a:p>
        </p:txBody>
      </p:sp>
    </p:spTree>
    <p:extLst>
      <p:ext uri="{BB962C8B-B14F-4D97-AF65-F5344CB8AC3E}">
        <p14:creationId xmlns:p14="http://schemas.microsoft.com/office/powerpoint/2010/main" xmlns="" val="194956767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14400"/>
            <a:ext cx="6400800" cy="5257800"/>
          </a:xfrm>
        </p:spPr>
        <p:txBody>
          <a:bodyPr>
            <a:normAutofit/>
          </a:bodyPr>
          <a:lstStyle/>
          <a:p>
            <a:pPr>
              <a:lnSpc>
                <a:spcPct val="100000"/>
              </a:lnSpc>
            </a:pPr>
            <a:r>
              <a:rPr lang="en-US" sz="6000" dirty="0" smtClean="0">
                <a:solidFill>
                  <a:schemeClr val="accent1"/>
                </a:solidFill>
              </a:rPr>
              <a:t>Latin IV has the (fewest/ least) students of any course. </a:t>
            </a:r>
            <a:endParaRPr lang="en-US" sz="6000" dirty="0">
              <a:solidFill>
                <a:schemeClr val="accent1"/>
              </a:solidFill>
            </a:endParaRPr>
          </a:p>
        </p:txBody>
      </p:sp>
      <p:sp>
        <p:nvSpPr>
          <p:cNvPr id="3" name="Text Placeholder 2"/>
          <p:cNvSpPr>
            <a:spLocks noGrp="1"/>
          </p:cNvSpPr>
          <p:nvPr>
            <p:ph type="body" idx="1"/>
          </p:nvPr>
        </p:nvSpPr>
        <p:spPr>
          <a:xfrm>
            <a:off x="2362200" y="228600"/>
            <a:ext cx="6400800" cy="5191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176132741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sz="7200" dirty="0" smtClean="0">
                <a:solidFill>
                  <a:schemeClr val="accent1"/>
                </a:solidFill>
              </a:rPr>
              <a:t>Fewest</a:t>
            </a:r>
            <a:endParaRPr lang="en-US" sz="7200" dirty="0">
              <a:solidFill>
                <a:schemeClr val="accent1"/>
              </a:solidFill>
            </a:endParaRPr>
          </a:p>
        </p:txBody>
      </p:sp>
    </p:spTree>
    <p:extLst>
      <p:ext uri="{BB962C8B-B14F-4D97-AF65-F5344CB8AC3E}">
        <p14:creationId xmlns:p14="http://schemas.microsoft.com/office/powerpoint/2010/main" xmlns="" val="206633386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838200"/>
            <a:ext cx="6400800" cy="5181600"/>
          </a:xfrm>
        </p:spPr>
        <p:txBody>
          <a:bodyPr>
            <a:normAutofit/>
          </a:bodyPr>
          <a:lstStyle/>
          <a:p>
            <a:pPr>
              <a:lnSpc>
                <a:spcPct val="100000"/>
              </a:lnSpc>
            </a:pPr>
            <a:r>
              <a:rPr lang="en-US" sz="6000" dirty="0" smtClean="0">
                <a:solidFill>
                  <a:schemeClr val="accent1"/>
                </a:solidFill>
              </a:rPr>
              <a:t>Miguel seems to be the (brighter/ brightest) of the twins. </a:t>
            </a:r>
            <a:endParaRPr lang="en-US" sz="6000" dirty="0">
              <a:solidFill>
                <a:schemeClr val="accent1"/>
              </a:solidFill>
            </a:endParaRPr>
          </a:p>
        </p:txBody>
      </p:sp>
      <p:sp>
        <p:nvSpPr>
          <p:cNvPr id="3" name="Text Placeholder 2"/>
          <p:cNvSpPr>
            <a:spLocks noGrp="1"/>
          </p:cNvSpPr>
          <p:nvPr>
            <p:ph type="body" idx="1"/>
          </p:nvPr>
        </p:nvSpPr>
        <p:spPr>
          <a:xfrm>
            <a:off x="2578392" y="228600"/>
            <a:ext cx="6400800" cy="4429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63272962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974080"/>
          </a:xfrm>
        </p:spPr>
        <p:txBody>
          <a:bodyPr/>
          <a:lstStyle/>
          <a:p>
            <a:r>
              <a:rPr lang="en-US" dirty="0" smtClean="0"/>
              <a:t>Answer:</a:t>
            </a:r>
            <a:br>
              <a:rPr lang="en-US" dirty="0" smtClean="0"/>
            </a:br>
            <a:r>
              <a:rPr lang="en-US" sz="6600" dirty="0" smtClean="0">
                <a:solidFill>
                  <a:schemeClr val="accent1"/>
                </a:solidFill>
              </a:rPr>
              <a:t>Brighter</a:t>
            </a:r>
            <a:endParaRPr lang="en-US" dirty="0">
              <a:solidFill>
                <a:schemeClr val="accent1"/>
              </a:solidFill>
            </a:endParaRPr>
          </a:p>
        </p:txBody>
      </p:sp>
    </p:spTree>
    <p:extLst>
      <p:ext uri="{BB962C8B-B14F-4D97-AF65-F5344CB8AC3E}">
        <p14:creationId xmlns:p14="http://schemas.microsoft.com/office/powerpoint/2010/main" xmlns="" val="191373104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914400"/>
            <a:ext cx="6400800" cy="5257800"/>
          </a:xfrm>
        </p:spPr>
        <p:txBody>
          <a:bodyPr>
            <a:noAutofit/>
          </a:bodyPr>
          <a:lstStyle/>
          <a:p>
            <a:pPr>
              <a:lnSpc>
                <a:spcPct val="100000"/>
              </a:lnSpc>
            </a:pPr>
            <a:r>
              <a:rPr lang="en-US" sz="5400" dirty="0" smtClean="0">
                <a:solidFill>
                  <a:schemeClr val="accent1"/>
                </a:solidFill>
              </a:rPr>
              <a:t>The </a:t>
            </a:r>
            <a:r>
              <a:rPr lang="en-US" sz="5400" dirty="0" err="1" smtClean="0">
                <a:solidFill>
                  <a:schemeClr val="accent1"/>
                </a:solidFill>
              </a:rPr>
              <a:t>Jacobsons</a:t>
            </a:r>
            <a:r>
              <a:rPr lang="en-US" sz="5400" dirty="0" smtClean="0">
                <a:solidFill>
                  <a:schemeClr val="accent1"/>
                </a:solidFill>
              </a:rPr>
              <a:t> are the (friendlier/ friendliest) people on the block. </a:t>
            </a:r>
            <a:endParaRPr lang="en-US" sz="5400" dirty="0">
              <a:solidFill>
                <a:schemeClr val="accent1"/>
              </a:solidFill>
            </a:endParaRPr>
          </a:p>
        </p:txBody>
      </p:sp>
      <p:sp>
        <p:nvSpPr>
          <p:cNvPr id="3" name="Text Placeholder 2"/>
          <p:cNvSpPr>
            <a:spLocks noGrp="1"/>
          </p:cNvSpPr>
          <p:nvPr>
            <p:ph type="body" idx="1"/>
          </p:nvPr>
        </p:nvSpPr>
        <p:spPr>
          <a:xfrm>
            <a:off x="2362200" y="228600"/>
            <a:ext cx="6400800" cy="5191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174537557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sz="6600" dirty="0" smtClean="0">
                <a:solidFill>
                  <a:schemeClr val="accent1"/>
                </a:solidFill>
              </a:rPr>
              <a:t>Friendliest</a:t>
            </a:r>
            <a:endParaRPr lang="en-US" dirty="0">
              <a:solidFill>
                <a:schemeClr val="accent1"/>
              </a:solidFill>
            </a:endParaRPr>
          </a:p>
        </p:txBody>
      </p:sp>
    </p:spTree>
    <p:extLst>
      <p:ext uri="{BB962C8B-B14F-4D97-AF65-F5344CB8AC3E}">
        <p14:creationId xmlns:p14="http://schemas.microsoft.com/office/powerpoint/2010/main" xmlns="" val="138846305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762000"/>
            <a:ext cx="6400800" cy="5257800"/>
          </a:xfrm>
        </p:spPr>
        <p:txBody>
          <a:bodyPr>
            <a:normAutofit/>
          </a:bodyPr>
          <a:lstStyle/>
          <a:p>
            <a:pPr>
              <a:lnSpc>
                <a:spcPct val="100000"/>
              </a:lnSpc>
            </a:pPr>
            <a:r>
              <a:rPr lang="en-US" sz="6000" dirty="0" smtClean="0">
                <a:solidFill>
                  <a:schemeClr val="accent1"/>
                </a:solidFill>
              </a:rPr>
              <a:t>Tom can throw farther than (anyone/ anyone else) on his team. </a:t>
            </a:r>
            <a:endParaRPr lang="en-US" sz="6000" dirty="0">
              <a:solidFill>
                <a:schemeClr val="accent1"/>
              </a:solidFill>
            </a:endParaRPr>
          </a:p>
        </p:txBody>
      </p:sp>
      <p:sp>
        <p:nvSpPr>
          <p:cNvPr id="3" name="Text Placeholder 2"/>
          <p:cNvSpPr>
            <a:spLocks noGrp="1"/>
          </p:cNvSpPr>
          <p:nvPr>
            <p:ph type="body" idx="1"/>
          </p:nvPr>
        </p:nvSpPr>
        <p:spPr>
          <a:xfrm>
            <a:off x="2438400" y="152400"/>
            <a:ext cx="6400800" cy="519112"/>
          </a:xfrm>
        </p:spPr>
        <p:txBody>
          <a:bodyPr>
            <a:normAutofit/>
          </a:bodyPr>
          <a:lstStyle/>
          <a:p>
            <a:r>
              <a:rPr lang="en-US" sz="3600" dirty="0" smtClean="0"/>
              <a:t>Which is correct?</a:t>
            </a:r>
          </a:p>
        </p:txBody>
      </p:sp>
    </p:spTree>
    <p:extLst>
      <p:ext uri="{BB962C8B-B14F-4D97-AF65-F5344CB8AC3E}">
        <p14:creationId xmlns:p14="http://schemas.microsoft.com/office/powerpoint/2010/main" xmlns="" val="226565835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21680"/>
          </a:xfrm>
        </p:spPr>
        <p:txBody>
          <a:bodyPr/>
          <a:lstStyle/>
          <a:p>
            <a:r>
              <a:rPr lang="en-US" dirty="0" smtClean="0"/>
              <a:t>Answer:</a:t>
            </a:r>
            <a:br>
              <a:rPr lang="en-US" dirty="0" smtClean="0"/>
            </a:br>
            <a:r>
              <a:rPr lang="en-US" sz="7200" dirty="0" smtClean="0">
                <a:solidFill>
                  <a:schemeClr val="accent1"/>
                </a:solidFill>
              </a:rPr>
              <a:t>Anyone else </a:t>
            </a:r>
            <a:endParaRPr lang="en-US" dirty="0">
              <a:solidFill>
                <a:schemeClr val="accent1"/>
              </a:solidFill>
            </a:endParaRPr>
          </a:p>
        </p:txBody>
      </p:sp>
    </p:spTree>
    <p:extLst>
      <p:ext uri="{BB962C8B-B14F-4D97-AF65-F5344CB8AC3E}">
        <p14:creationId xmlns:p14="http://schemas.microsoft.com/office/powerpoint/2010/main" xmlns="" val="296880085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671512"/>
            <a:ext cx="6400800" cy="5424488"/>
          </a:xfrm>
        </p:spPr>
        <p:txBody>
          <a:bodyPr>
            <a:normAutofit/>
          </a:bodyPr>
          <a:lstStyle/>
          <a:p>
            <a:pPr>
              <a:lnSpc>
                <a:spcPct val="100000"/>
              </a:lnSpc>
            </a:pPr>
            <a:r>
              <a:rPr lang="en-US" sz="6000" dirty="0" smtClean="0">
                <a:solidFill>
                  <a:schemeClr val="accent1"/>
                </a:solidFill>
              </a:rPr>
              <a:t>Ted’s bowl of spaghetti was bigger than his (father/ Father’s)</a:t>
            </a:r>
            <a:endParaRPr lang="en-US" sz="6000" dirty="0">
              <a:solidFill>
                <a:schemeClr val="accent1"/>
              </a:solidFill>
            </a:endParaRPr>
          </a:p>
        </p:txBody>
      </p:sp>
      <p:sp>
        <p:nvSpPr>
          <p:cNvPr id="3" name="Text Placeholder 2"/>
          <p:cNvSpPr>
            <a:spLocks noGrp="1"/>
          </p:cNvSpPr>
          <p:nvPr>
            <p:ph type="body" idx="1"/>
          </p:nvPr>
        </p:nvSpPr>
        <p:spPr>
          <a:xfrm>
            <a:off x="2362200" y="152400"/>
            <a:ext cx="6400800" cy="5191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106952696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lstStyle/>
          <a:p>
            <a:r>
              <a:rPr lang="en-US" dirty="0" smtClean="0"/>
              <a:t>Answer:</a:t>
            </a:r>
            <a:br>
              <a:rPr lang="en-US" dirty="0" smtClean="0"/>
            </a:br>
            <a:r>
              <a:rPr lang="en-US" sz="6600" dirty="0" smtClean="0">
                <a:solidFill>
                  <a:schemeClr val="accent1"/>
                </a:solidFill>
              </a:rPr>
              <a:t>Father’s </a:t>
            </a:r>
            <a:endParaRPr lang="en-US" dirty="0">
              <a:solidFill>
                <a:schemeClr val="accent1"/>
              </a:solidFill>
            </a:endParaRPr>
          </a:p>
        </p:txBody>
      </p:sp>
    </p:spTree>
    <p:extLst>
      <p:ext uri="{BB962C8B-B14F-4D97-AF65-F5344CB8AC3E}">
        <p14:creationId xmlns:p14="http://schemas.microsoft.com/office/powerpoint/2010/main" xmlns="" val="4046855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I have to buy oranges, bananas, and apples; but I forgot my coupons!</a:t>
            </a:r>
            <a:endParaRPr lang="en-US" dirty="0">
              <a:solidFill>
                <a:schemeClr val="accent1">
                  <a:lumMod val="75000"/>
                </a:schemeClr>
              </a:solidFill>
            </a:endParaRPr>
          </a:p>
        </p:txBody>
      </p:sp>
    </p:spTree>
    <p:extLst>
      <p:ext uri="{BB962C8B-B14F-4D97-AF65-F5344CB8AC3E}">
        <p14:creationId xmlns:p14="http://schemas.microsoft.com/office/powerpoint/2010/main" xmlns="" val="132277567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685800"/>
            <a:ext cx="6400800" cy="5562600"/>
          </a:xfrm>
        </p:spPr>
        <p:txBody>
          <a:bodyPr>
            <a:noAutofit/>
          </a:bodyPr>
          <a:lstStyle/>
          <a:p>
            <a:pPr>
              <a:lnSpc>
                <a:spcPct val="100000"/>
              </a:lnSpc>
            </a:pPr>
            <a:r>
              <a:rPr lang="en-US" sz="6000" dirty="0" smtClean="0">
                <a:solidFill>
                  <a:schemeClr val="accent1"/>
                </a:solidFill>
              </a:rPr>
              <a:t>The flowers in this yard are prettier than (any/ any other) flowers on this street. </a:t>
            </a:r>
            <a:endParaRPr lang="en-US" sz="6000" dirty="0">
              <a:solidFill>
                <a:schemeClr val="accent1"/>
              </a:solidFill>
            </a:endParaRPr>
          </a:p>
        </p:txBody>
      </p:sp>
      <p:sp>
        <p:nvSpPr>
          <p:cNvPr id="3" name="Text Placeholder 2"/>
          <p:cNvSpPr>
            <a:spLocks noGrp="1"/>
          </p:cNvSpPr>
          <p:nvPr>
            <p:ph type="body" idx="1"/>
          </p:nvPr>
        </p:nvSpPr>
        <p:spPr>
          <a:xfrm>
            <a:off x="2438400" y="76200"/>
            <a:ext cx="6400800" cy="5191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55094250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lstStyle/>
          <a:p>
            <a:r>
              <a:rPr lang="en-US" dirty="0" smtClean="0"/>
              <a:t>Answer:</a:t>
            </a:r>
            <a:br>
              <a:rPr lang="en-US" dirty="0" smtClean="0"/>
            </a:br>
            <a:r>
              <a:rPr lang="en-US" sz="7200" dirty="0" smtClean="0">
                <a:solidFill>
                  <a:schemeClr val="accent1"/>
                </a:solidFill>
              </a:rPr>
              <a:t>Any other </a:t>
            </a:r>
            <a:endParaRPr lang="en-US" dirty="0">
              <a:solidFill>
                <a:schemeClr val="accent1"/>
              </a:solidFill>
            </a:endParaRPr>
          </a:p>
        </p:txBody>
      </p:sp>
    </p:spTree>
    <p:extLst>
      <p:ext uri="{BB962C8B-B14F-4D97-AF65-F5344CB8AC3E}">
        <p14:creationId xmlns:p14="http://schemas.microsoft.com/office/powerpoint/2010/main" xmlns="" val="1801622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96000"/>
          </a:xfrm>
        </p:spPr>
        <p:txBody>
          <a:bodyPr/>
          <a:lstStyle/>
          <a:p>
            <a:r>
              <a:rPr lang="en-US" dirty="0" smtClean="0"/>
              <a:t>Where does the question mark go with the quote?</a:t>
            </a:r>
            <a:br>
              <a:rPr lang="en-US" dirty="0" smtClean="0"/>
            </a:br>
            <a:r>
              <a:rPr lang="en-US" dirty="0"/>
              <a:t/>
            </a:r>
            <a:br>
              <a:rPr lang="en-US" dirty="0"/>
            </a:br>
            <a:r>
              <a:rPr lang="en-US" dirty="0" smtClean="0">
                <a:solidFill>
                  <a:schemeClr val="accent1">
                    <a:lumMod val="75000"/>
                  </a:schemeClr>
                </a:solidFill>
              </a:rPr>
              <a:t>Jedidiah inquired, “What day is the project due”</a:t>
            </a:r>
            <a:endParaRPr lang="en-US" dirty="0">
              <a:solidFill>
                <a:schemeClr val="accent1">
                  <a:lumMod val="75000"/>
                </a:schemeClr>
              </a:solidFill>
            </a:endParaRPr>
          </a:p>
        </p:txBody>
      </p:sp>
    </p:spTree>
    <p:extLst>
      <p:ext uri="{BB962C8B-B14F-4D97-AF65-F5344CB8AC3E}">
        <p14:creationId xmlns:p14="http://schemas.microsoft.com/office/powerpoint/2010/main" xmlns="" val="1559610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t>Inside the quote!!</a:t>
            </a:r>
            <a:br>
              <a:rPr lang="en-US" dirty="0" smtClean="0"/>
            </a:br>
            <a:r>
              <a:rPr lang="en-US" dirty="0"/>
              <a:t/>
            </a:r>
            <a:br>
              <a:rPr lang="en-US" dirty="0"/>
            </a:br>
            <a:r>
              <a:rPr lang="en-US" dirty="0" smtClean="0">
                <a:solidFill>
                  <a:schemeClr val="accent1">
                    <a:lumMod val="75000"/>
                  </a:schemeClr>
                </a:solidFill>
              </a:rPr>
              <a:t>Jedidiah inquired, “What day is the project due?”</a:t>
            </a:r>
            <a:endParaRPr lang="en-US" dirty="0">
              <a:solidFill>
                <a:schemeClr val="accent1">
                  <a:lumMod val="75000"/>
                </a:schemeClr>
              </a:solidFill>
            </a:endParaRPr>
          </a:p>
        </p:txBody>
      </p:sp>
    </p:spTree>
    <p:extLst>
      <p:ext uri="{BB962C8B-B14F-4D97-AF65-F5344CB8AC3E}">
        <p14:creationId xmlns:p14="http://schemas.microsoft.com/office/powerpoint/2010/main" xmlns="" val="1164382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of the following sentences is punctuated correctly?</a:t>
            </a:r>
            <a:br>
              <a:rPr lang="en-US" dirty="0" smtClean="0"/>
            </a:br>
            <a:r>
              <a:rPr lang="en-US" sz="2400" dirty="0"/>
              <a:t/>
            </a:r>
            <a:br>
              <a:rPr lang="en-US" sz="2400" dirty="0"/>
            </a:br>
            <a:r>
              <a:rPr lang="en-US" sz="2400" dirty="0" smtClean="0">
                <a:solidFill>
                  <a:schemeClr val="accent1">
                    <a:lumMod val="75000"/>
                  </a:schemeClr>
                </a:solidFill>
              </a:rPr>
              <a:t>1.  The ladies’ book club meets on Tuesday’s. </a:t>
            </a:r>
            <a:br>
              <a:rPr lang="en-US" sz="2400" dirty="0" smtClean="0">
                <a:solidFill>
                  <a:schemeClr val="accent1">
                    <a:lumMod val="75000"/>
                  </a:schemeClr>
                </a:solidFill>
              </a:rPr>
            </a:br>
            <a:r>
              <a:rPr lang="en-US" sz="2400" dirty="0">
                <a:solidFill>
                  <a:schemeClr val="accent1">
                    <a:lumMod val="75000"/>
                  </a:schemeClr>
                </a:solidFill>
              </a:rPr>
              <a:t/>
            </a:r>
            <a:br>
              <a:rPr lang="en-US" sz="2400" dirty="0">
                <a:solidFill>
                  <a:schemeClr val="accent1">
                    <a:lumMod val="75000"/>
                  </a:schemeClr>
                </a:solidFill>
              </a:rPr>
            </a:br>
            <a:r>
              <a:rPr lang="en-US" sz="2400" dirty="0" smtClean="0">
                <a:solidFill>
                  <a:schemeClr val="accent1">
                    <a:lumMod val="75000"/>
                  </a:schemeClr>
                </a:solidFill>
              </a:rPr>
              <a:t>2.  The ladies’ book club meets on </a:t>
            </a:r>
            <a:r>
              <a:rPr lang="en-US" sz="2400" dirty="0">
                <a:solidFill>
                  <a:schemeClr val="accent1">
                    <a:lumMod val="75000"/>
                  </a:schemeClr>
                </a:solidFill>
              </a:rPr>
              <a:t>T</a:t>
            </a:r>
            <a:r>
              <a:rPr lang="en-US" sz="2400" dirty="0" smtClean="0">
                <a:solidFill>
                  <a:schemeClr val="accent1">
                    <a:lumMod val="75000"/>
                  </a:schemeClr>
                </a:solidFill>
              </a:rPr>
              <a:t>uesdays. </a:t>
            </a:r>
            <a:endParaRPr lang="en-US" sz="2400" dirty="0">
              <a:solidFill>
                <a:schemeClr val="accent1">
                  <a:lumMod val="75000"/>
                </a:schemeClr>
              </a:solidFill>
            </a:endParaRPr>
          </a:p>
        </p:txBody>
      </p:sp>
    </p:spTree>
    <p:extLst>
      <p:ext uri="{BB962C8B-B14F-4D97-AF65-F5344CB8AC3E}">
        <p14:creationId xmlns:p14="http://schemas.microsoft.com/office/powerpoint/2010/main" xmlns="" val="3934891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The ladies’ book club meets on Tuesdays. </a:t>
            </a:r>
            <a:endParaRPr lang="en-US" dirty="0">
              <a:solidFill>
                <a:schemeClr val="accent1">
                  <a:lumMod val="75000"/>
                </a:schemeClr>
              </a:solidFill>
            </a:endParaRPr>
          </a:p>
        </p:txBody>
      </p:sp>
    </p:spTree>
    <p:extLst>
      <p:ext uri="{BB962C8B-B14F-4D97-AF65-F5344CB8AC3E}">
        <p14:creationId xmlns:p14="http://schemas.microsoft.com/office/powerpoint/2010/main" xmlns="" val="690983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of the following sentences is punctuated correctly?</a:t>
            </a:r>
            <a:br>
              <a:rPr lang="en-US" dirty="0" smtClean="0"/>
            </a:br>
            <a:r>
              <a:rPr lang="en-US" dirty="0"/>
              <a:t/>
            </a:r>
            <a:br>
              <a:rPr lang="en-US" dirty="0"/>
            </a:br>
            <a:r>
              <a:rPr lang="en-US" dirty="0" smtClean="0">
                <a:solidFill>
                  <a:schemeClr val="accent1">
                    <a:lumMod val="75000"/>
                  </a:schemeClr>
                </a:solidFill>
              </a:rPr>
              <a:t>1.  The dog ran away; no one ever found it.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dog ran away, no one ever found it. </a:t>
            </a:r>
            <a:endParaRPr lang="en-US" dirty="0">
              <a:solidFill>
                <a:schemeClr val="accent1">
                  <a:lumMod val="75000"/>
                </a:schemeClr>
              </a:solidFill>
            </a:endParaRPr>
          </a:p>
        </p:txBody>
      </p:sp>
    </p:spTree>
    <p:extLst>
      <p:ext uri="{BB962C8B-B14F-4D97-AF65-F5344CB8AC3E}">
        <p14:creationId xmlns:p14="http://schemas.microsoft.com/office/powerpoint/2010/main" xmlns="" val="3550975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248400"/>
          </a:xfrm>
        </p:spPr>
        <p:txBody>
          <a:bodyPr/>
          <a:lstStyle/>
          <a:p>
            <a:r>
              <a:rPr lang="en-US" dirty="0" smtClean="0"/>
              <a:t>Choose the correct Sentence. </a:t>
            </a:r>
            <a:br>
              <a:rPr lang="en-US" dirty="0" smtClean="0"/>
            </a:br>
            <a:r>
              <a:rPr lang="en-US" dirty="0"/>
              <a:t/>
            </a:r>
            <a:br>
              <a:rPr lang="en-US" dirty="0"/>
            </a:br>
            <a:r>
              <a:rPr lang="en-US" sz="2400" dirty="0" smtClean="0">
                <a:solidFill>
                  <a:schemeClr val="accent1">
                    <a:lumMod val="75000"/>
                  </a:schemeClr>
                </a:solidFill>
              </a:rPr>
              <a:t>1.  “Sunday Morning” is on Songs about Jane by </a:t>
            </a:r>
            <a:r>
              <a:rPr lang="en-US" sz="2400" u="sng" dirty="0" smtClean="0">
                <a:solidFill>
                  <a:schemeClr val="accent1">
                    <a:lumMod val="75000"/>
                  </a:schemeClr>
                </a:solidFill>
              </a:rPr>
              <a:t>Maroon 5</a:t>
            </a:r>
            <a:r>
              <a:rPr lang="en-US" sz="2400" dirty="0" smtClean="0">
                <a:solidFill>
                  <a:schemeClr val="accent1">
                    <a:lumMod val="75000"/>
                  </a:schemeClr>
                </a:solidFill>
              </a:rPr>
              <a:t>.  </a:t>
            </a:r>
            <a:br>
              <a:rPr lang="en-US" sz="2400" dirty="0" smtClean="0">
                <a:solidFill>
                  <a:schemeClr val="accent1">
                    <a:lumMod val="75000"/>
                  </a:schemeClr>
                </a:solidFill>
              </a:rPr>
            </a:br>
            <a:r>
              <a:rPr lang="en-US" sz="2400" dirty="0">
                <a:solidFill>
                  <a:schemeClr val="accent1">
                    <a:lumMod val="75000"/>
                  </a:schemeClr>
                </a:solidFill>
              </a:rPr>
              <a:t/>
            </a:r>
            <a:br>
              <a:rPr lang="en-US" sz="2400" dirty="0">
                <a:solidFill>
                  <a:schemeClr val="accent1">
                    <a:lumMod val="75000"/>
                  </a:schemeClr>
                </a:solidFill>
              </a:rPr>
            </a:br>
            <a:r>
              <a:rPr lang="en-US" sz="2400" dirty="0" smtClean="0">
                <a:solidFill>
                  <a:schemeClr val="accent1">
                    <a:lumMod val="75000"/>
                  </a:schemeClr>
                </a:solidFill>
              </a:rPr>
              <a:t>2.  “Sunday Morning” is on </a:t>
            </a:r>
            <a:r>
              <a:rPr lang="en-US" sz="2400" u="sng" dirty="0" smtClean="0">
                <a:solidFill>
                  <a:schemeClr val="accent1">
                    <a:lumMod val="75000"/>
                  </a:schemeClr>
                </a:solidFill>
              </a:rPr>
              <a:t>Songs about Jane </a:t>
            </a:r>
            <a:r>
              <a:rPr lang="en-US" sz="2400" dirty="0" smtClean="0">
                <a:solidFill>
                  <a:schemeClr val="accent1">
                    <a:lumMod val="75000"/>
                  </a:schemeClr>
                </a:solidFill>
              </a:rPr>
              <a:t>by Maroon 5. </a:t>
            </a:r>
            <a:endParaRPr lang="en-US" sz="2400" dirty="0">
              <a:solidFill>
                <a:schemeClr val="accent1">
                  <a:lumMod val="75000"/>
                </a:schemeClr>
              </a:solidFill>
            </a:endParaRPr>
          </a:p>
        </p:txBody>
      </p:sp>
    </p:spTree>
    <p:extLst>
      <p:ext uri="{BB962C8B-B14F-4D97-AF65-F5344CB8AC3E}">
        <p14:creationId xmlns:p14="http://schemas.microsoft.com/office/powerpoint/2010/main" xmlns="" val="1522092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“Sunday Morning” is on </a:t>
            </a:r>
            <a:r>
              <a:rPr lang="en-US" u="sng" dirty="0" smtClean="0">
                <a:solidFill>
                  <a:schemeClr val="accent1">
                    <a:lumMod val="75000"/>
                  </a:schemeClr>
                </a:solidFill>
              </a:rPr>
              <a:t>Songs about Jane </a:t>
            </a:r>
            <a:r>
              <a:rPr lang="en-US" dirty="0" smtClean="0">
                <a:solidFill>
                  <a:schemeClr val="accent1">
                    <a:lumMod val="75000"/>
                  </a:schemeClr>
                </a:solidFill>
              </a:rPr>
              <a:t>by Maroon 5. </a:t>
            </a:r>
            <a:endParaRPr lang="en-US" dirty="0">
              <a:solidFill>
                <a:schemeClr val="accent1">
                  <a:lumMod val="75000"/>
                </a:schemeClr>
              </a:solidFill>
            </a:endParaRPr>
          </a:p>
        </p:txBody>
      </p:sp>
    </p:spTree>
    <p:extLst>
      <p:ext uri="{BB962C8B-B14F-4D97-AF65-F5344CB8AC3E}">
        <p14:creationId xmlns:p14="http://schemas.microsoft.com/office/powerpoint/2010/main" xmlns="" val="4291004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5943600"/>
          </a:xfrm>
        </p:spPr>
        <p:txBody>
          <a:bodyPr/>
          <a:lstStyle/>
          <a:p>
            <a:r>
              <a:rPr lang="en-US" dirty="0" smtClean="0"/>
              <a:t>Is the underlined word a direct or indirect object?</a:t>
            </a:r>
            <a:br>
              <a:rPr lang="en-US" dirty="0" smtClean="0"/>
            </a:br>
            <a:r>
              <a:rPr lang="en-US" dirty="0"/>
              <a:t/>
            </a:r>
            <a:br>
              <a:rPr lang="en-US" dirty="0"/>
            </a:br>
            <a:r>
              <a:rPr lang="en-US" dirty="0" smtClean="0">
                <a:solidFill>
                  <a:schemeClr val="accent1">
                    <a:lumMod val="75000"/>
                  </a:schemeClr>
                </a:solidFill>
              </a:rPr>
              <a:t>I studied my </a:t>
            </a:r>
            <a:r>
              <a:rPr lang="en-US" u="sng" dirty="0" smtClean="0">
                <a:solidFill>
                  <a:schemeClr val="accent1">
                    <a:lumMod val="75000"/>
                  </a:schemeClr>
                </a:solidFill>
              </a:rPr>
              <a:t>notes</a:t>
            </a:r>
            <a:r>
              <a:rPr lang="en-US" dirty="0" smtClean="0">
                <a:solidFill>
                  <a:schemeClr val="accent1">
                    <a:lumMod val="75000"/>
                  </a:schemeClr>
                </a:solidFill>
              </a:rPr>
              <a:t> in order to pass my exam. </a:t>
            </a:r>
            <a:endParaRPr lang="en-US" dirty="0">
              <a:solidFill>
                <a:schemeClr val="accent1">
                  <a:lumMod val="75000"/>
                </a:schemeClr>
              </a:solidFill>
            </a:endParaRPr>
          </a:p>
        </p:txBody>
      </p:sp>
    </p:spTree>
    <p:extLst>
      <p:ext uri="{BB962C8B-B14F-4D97-AF65-F5344CB8AC3E}">
        <p14:creationId xmlns:p14="http://schemas.microsoft.com/office/powerpoint/2010/main" xmlns="" val="3316115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Direct Object </a:t>
            </a:r>
            <a:endParaRPr lang="en-US" dirty="0">
              <a:solidFill>
                <a:schemeClr val="accent1">
                  <a:lumMod val="75000"/>
                </a:schemeClr>
              </a:solidFill>
            </a:endParaRPr>
          </a:p>
        </p:txBody>
      </p:sp>
    </p:spTree>
    <p:extLst>
      <p:ext uri="{BB962C8B-B14F-4D97-AF65-F5344CB8AC3E}">
        <p14:creationId xmlns:p14="http://schemas.microsoft.com/office/powerpoint/2010/main" xmlns="" val="3975943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960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I (have, don’t have) but eight dollars. </a:t>
            </a:r>
            <a:endParaRPr lang="en-US" dirty="0">
              <a:solidFill>
                <a:schemeClr val="accent1">
                  <a:lumMod val="75000"/>
                </a:schemeClr>
              </a:solidFill>
            </a:endParaRPr>
          </a:p>
        </p:txBody>
      </p:sp>
    </p:spTree>
    <p:extLst>
      <p:ext uri="{BB962C8B-B14F-4D97-AF65-F5344CB8AC3E}">
        <p14:creationId xmlns:p14="http://schemas.microsoft.com/office/powerpoint/2010/main" xmlns="" val="2401891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 HAVE but eight dollars. </a:t>
            </a:r>
            <a:endParaRPr lang="en-US" dirty="0">
              <a:solidFill>
                <a:schemeClr val="accent1">
                  <a:lumMod val="75000"/>
                </a:schemeClr>
              </a:solidFill>
            </a:endParaRPr>
          </a:p>
        </p:txBody>
      </p:sp>
    </p:spTree>
    <p:extLst>
      <p:ext uri="{BB962C8B-B14F-4D97-AF65-F5344CB8AC3E}">
        <p14:creationId xmlns:p14="http://schemas.microsoft.com/office/powerpoint/2010/main" xmlns="" val="18540236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019800"/>
          </a:xfrm>
        </p:spPr>
        <p:txBody>
          <a:bodyPr/>
          <a:lstStyle/>
          <a:p>
            <a:r>
              <a:rPr lang="en-US" dirty="0" smtClean="0"/>
              <a:t>Is the underlined word a direct or indirect object?</a:t>
            </a:r>
            <a:br>
              <a:rPr lang="en-US" dirty="0" smtClean="0"/>
            </a:br>
            <a:r>
              <a:rPr lang="en-US" dirty="0"/>
              <a:t/>
            </a:r>
            <a:br>
              <a:rPr lang="en-US" dirty="0"/>
            </a:br>
            <a:r>
              <a:rPr lang="en-US" dirty="0" smtClean="0">
                <a:solidFill>
                  <a:schemeClr val="accent1">
                    <a:lumMod val="75000"/>
                  </a:schemeClr>
                </a:solidFill>
              </a:rPr>
              <a:t>The dryer shrunk my favorite </a:t>
            </a:r>
            <a:r>
              <a:rPr lang="en-US" u="sng" dirty="0" smtClean="0">
                <a:solidFill>
                  <a:schemeClr val="accent1">
                    <a:lumMod val="75000"/>
                  </a:schemeClr>
                </a:solidFill>
              </a:rPr>
              <a:t>sweater</a:t>
            </a:r>
            <a:r>
              <a:rPr lang="en-US" dirty="0" smtClean="0">
                <a:solidFill>
                  <a:schemeClr val="accent1">
                    <a:lumMod val="75000"/>
                  </a:schemeClr>
                </a:solidFill>
              </a:rPr>
              <a:t>!</a:t>
            </a:r>
            <a:endParaRPr lang="en-US" dirty="0">
              <a:solidFill>
                <a:schemeClr val="accent1">
                  <a:lumMod val="75000"/>
                </a:schemeClr>
              </a:solidFill>
            </a:endParaRPr>
          </a:p>
        </p:txBody>
      </p:sp>
    </p:spTree>
    <p:extLst>
      <p:ext uri="{BB962C8B-B14F-4D97-AF65-F5344CB8AC3E}">
        <p14:creationId xmlns:p14="http://schemas.microsoft.com/office/powerpoint/2010/main" xmlns="" val="3123889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Direct Object </a:t>
            </a:r>
            <a:endParaRPr lang="en-US" dirty="0">
              <a:solidFill>
                <a:schemeClr val="accent1">
                  <a:lumMod val="75000"/>
                </a:schemeClr>
              </a:solidFill>
            </a:endParaRPr>
          </a:p>
        </p:txBody>
      </p:sp>
    </p:spTree>
    <p:extLst>
      <p:ext uri="{BB962C8B-B14F-4D97-AF65-F5344CB8AC3E}">
        <p14:creationId xmlns:p14="http://schemas.microsoft.com/office/powerpoint/2010/main" xmlns="" val="16389415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6400800" cy="63246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Her advice is hardly (ever, never) bad. </a:t>
            </a:r>
            <a:endParaRPr lang="en-US" dirty="0">
              <a:solidFill>
                <a:schemeClr val="accent1">
                  <a:lumMod val="75000"/>
                </a:schemeClr>
              </a:solidFill>
            </a:endParaRPr>
          </a:p>
        </p:txBody>
      </p:sp>
    </p:spTree>
    <p:extLst>
      <p:ext uri="{BB962C8B-B14F-4D97-AF65-F5344CB8AC3E}">
        <p14:creationId xmlns:p14="http://schemas.microsoft.com/office/powerpoint/2010/main" xmlns="" val="3914979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Her advice is hardly EVER bad. </a:t>
            </a:r>
            <a:endParaRPr lang="en-US" dirty="0">
              <a:solidFill>
                <a:schemeClr val="accent1">
                  <a:lumMod val="75000"/>
                </a:schemeClr>
              </a:solidFill>
            </a:endParaRPr>
          </a:p>
        </p:txBody>
      </p:sp>
    </p:spTree>
    <p:extLst>
      <p:ext uri="{BB962C8B-B14F-4D97-AF65-F5344CB8AC3E}">
        <p14:creationId xmlns:p14="http://schemas.microsoft.com/office/powerpoint/2010/main" xmlns="" val="2962127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The dog ran away; no one ever found it. </a:t>
            </a:r>
            <a:endParaRPr lang="en-US" dirty="0">
              <a:solidFill>
                <a:schemeClr val="accent1">
                  <a:lumMod val="75000"/>
                </a:schemeClr>
              </a:solidFill>
            </a:endParaRPr>
          </a:p>
        </p:txBody>
      </p:sp>
    </p:spTree>
    <p:extLst>
      <p:ext uri="{BB962C8B-B14F-4D97-AF65-F5344CB8AC3E}">
        <p14:creationId xmlns:p14="http://schemas.microsoft.com/office/powerpoint/2010/main" xmlns="" val="2152122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lstStyle/>
          <a:p>
            <a:r>
              <a:rPr lang="en-US" dirty="0" smtClean="0"/>
              <a:t>Which word is the antecedent?</a:t>
            </a:r>
            <a:br>
              <a:rPr lang="en-US" dirty="0" smtClean="0"/>
            </a:br>
            <a:r>
              <a:rPr lang="en-US" dirty="0"/>
              <a:t/>
            </a:r>
            <a:br>
              <a:rPr lang="en-US" dirty="0"/>
            </a:br>
            <a:r>
              <a:rPr lang="en-US" dirty="0" smtClean="0">
                <a:solidFill>
                  <a:schemeClr val="accent1">
                    <a:lumMod val="75000"/>
                  </a:schemeClr>
                </a:solidFill>
              </a:rPr>
              <a:t>After she received the scholarship, Rose celebrated with her family.</a:t>
            </a:r>
            <a:endParaRPr lang="en-US" dirty="0">
              <a:solidFill>
                <a:schemeClr val="accent1">
                  <a:lumMod val="75000"/>
                </a:schemeClr>
              </a:solidFill>
            </a:endParaRPr>
          </a:p>
        </p:txBody>
      </p:sp>
    </p:spTree>
    <p:extLst>
      <p:ext uri="{BB962C8B-B14F-4D97-AF65-F5344CB8AC3E}">
        <p14:creationId xmlns:p14="http://schemas.microsoft.com/office/powerpoint/2010/main" xmlns="" val="481290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21680"/>
          </a:xfrm>
        </p:spPr>
        <p:txBody>
          <a:bodyPr/>
          <a:lstStyle/>
          <a:p>
            <a:r>
              <a:rPr lang="en-US" dirty="0" smtClean="0"/>
              <a:t>Answer:</a:t>
            </a:r>
            <a:br>
              <a:rPr lang="en-US" dirty="0" smtClean="0"/>
            </a:br>
            <a:r>
              <a:rPr lang="en-US" dirty="0"/>
              <a:t/>
            </a:r>
            <a:br>
              <a:rPr lang="en-US" dirty="0"/>
            </a:br>
            <a:r>
              <a:rPr lang="en-US" dirty="0" smtClean="0">
                <a:solidFill>
                  <a:schemeClr val="accent1"/>
                </a:solidFill>
              </a:rPr>
              <a:t>Rose </a:t>
            </a:r>
            <a:endParaRPr lang="en-US" dirty="0">
              <a:solidFill>
                <a:schemeClr val="accent1"/>
              </a:solidFill>
            </a:endParaRPr>
          </a:p>
        </p:txBody>
      </p:sp>
    </p:spTree>
    <p:extLst>
      <p:ext uri="{BB962C8B-B14F-4D97-AF65-F5344CB8AC3E}">
        <p14:creationId xmlns:p14="http://schemas.microsoft.com/office/powerpoint/2010/main" xmlns="" val="2230036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normAutofit/>
          </a:bodyPr>
          <a:lstStyle/>
          <a:p>
            <a:r>
              <a:rPr lang="en-US" dirty="0" smtClean="0"/>
              <a:t>Which of the following sentences is punctuated correctly?</a:t>
            </a:r>
            <a:br>
              <a:rPr lang="en-US" dirty="0" smtClean="0"/>
            </a:br>
            <a:r>
              <a:rPr lang="en-US" dirty="0"/>
              <a:t/>
            </a:r>
            <a:br>
              <a:rPr lang="en-US" dirty="0"/>
            </a:br>
            <a:r>
              <a:rPr lang="en-US" sz="2700" dirty="0" smtClean="0">
                <a:solidFill>
                  <a:schemeClr val="accent1">
                    <a:lumMod val="75000"/>
                  </a:schemeClr>
                </a:solidFill>
              </a:rPr>
              <a:t>1.  Days turned into years the years seemed endless. </a:t>
            </a:r>
            <a:br>
              <a:rPr lang="en-US" sz="2700" dirty="0" smtClean="0">
                <a:solidFill>
                  <a:schemeClr val="accent1">
                    <a:lumMod val="75000"/>
                  </a:schemeClr>
                </a:solidFill>
              </a:rPr>
            </a:br>
            <a:r>
              <a:rPr lang="en-US" sz="2700" dirty="0">
                <a:solidFill>
                  <a:schemeClr val="accent1">
                    <a:lumMod val="75000"/>
                  </a:schemeClr>
                </a:solidFill>
              </a:rPr>
              <a:t/>
            </a:r>
            <a:br>
              <a:rPr lang="en-US" sz="2700" dirty="0">
                <a:solidFill>
                  <a:schemeClr val="accent1">
                    <a:lumMod val="75000"/>
                  </a:schemeClr>
                </a:solidFill>
              </a:rPr>
            </a:br>
            <a:r>
              <a:rPr lang="en-US" sz="2700" dirty="0" smtClean="0">
                <a:solidFill>
                  <a:schemeClr val="accent1">
                    <a:lumMod val="75000"/>
                  </a:schemeClr>
                </a:solidFill>
              </a:rPr>
              <a:t>2.  days turned into years, and the years seemed endless</a:t>
            </a:r>
            <a:r>
              <a:rPr lang="en-US" dirty="0" smtClean="0">
                <a:solidFill>
                  <a:schemeClr val="accent1">
                    <a:lumMod val="75000"/>
                  </a:schemeClr>
                </a:solidFill>
              </a:rPr>
              <a:t>. </a:t>
            </a:r>
            <a:endParaRPr lang="en-US" dirty="0">
              <a:solidFill>
                <a:schemeClr val="accent1">
                  <a:lumMod val="75000"/>
                </a:schemeClr>
              </a:solidFill>
            </a:endParaRPr>
          </a:p>
        </p:txBody>
      </p:sp>
    </p:spTree>
    <p:extLst>
      <p:ext uri="{BB962C8B-B14F-4D97-AF65-F5344CB8AC3E}">
        <p14:creationId xmlns:p14="http://schemas.microsoft.com/office/powerpoint/2010/main" xmlns="" val="23179573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Days turned into years, and the years seemed endless. </a:t>
            </a:r>
            <a:endParaRPr lang="en-US" dirty="0">
              <a:solidFill>
                <a:schemeClr val="accent1">
                  <a:lumMod val="75000"/>
                </a:schemeClr>
              </a:solidFill>
            </a:endParaRPr>
          </a:p>
        </p:txBody>
      </p:sp>
    </p:spTree>
    <p:extLst>
      <p:ext uri="{BB962C8B-B14F-4D97-AF65-F5344CB8AC3E}">
        <p14:creationId xmlns:p14="http://schemas.microsoft.com/office/powerpoint/2010/main" xmlns="" val="14990189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Choose the correct word to complete the following sentence:</a:t>
            </a:r>
            <a:br>
              <a:rPr lang="en-US" dirty="0" smtClean="0"/>
            </a:br>
            <a:r>
              <a:rPr lang="en-US" dirty="0"/>
              <a:t/>
            </a:r>
            <a:br>
              <a:rPr lang="en-US" dirty="0"/>
            </a:br>
            <a:r>
              <a:rPr lang="en-US" dirty="0" smtClean="0">
                <a:solidFill>
                  <a:schemeClr val="accent1">
                    <a:lumMod val="75000"/>
                  </a:schemeClr>
                </a:solidFill>
              </a:rPr>
              <a:t>She (is, is not) barely old enough to have her license.  </a:t>
            </a:r>
            <a:endParaRPr lang="en-US" dirty="0">
              <a:solidFill>
                <a:schemeClr val="accent1">
                  <a:lumMod val="75000"/>
                </a:schemeClr>
              </a:solidFill>
            </a:endParaRPr>
          </a:p>
        </p:txBody>
      </p:sp>
    </p:spTree>
    <p:extLst>
      <p:ext uri="{BB962C8B-B14F-4D97-AF65-F5344CB8AC3E}">
        <p14:creationId xmlns:p14="http://schemas.microsoft.com/office/powerpoint/2010/main" xmlns="" val="21229644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She IS barely old enough to have her license. </a:t>
            </a:r>
            <a:endParaRPr lang="en-US" dirty="0">
              <a:solidFill>
                <a:schemeClr val="accent1">
                  <a:lumMod val="75000"/>
                </a:schemeClr>
              </a:solidFill>
            </a:endParaRPr>
          </a:p>
        </p:txBody>
      </p:sp>
    </p:spTree>
    <p:extLst>
      <p:ext uri="{BB962C8B-B14F-4D97-AF65-F5344CB8AC3E}">
        <p14:creationId xmlns:p14="http://schemas.microsoft.com/office/powerpoint/2010/main" xmlns="" val="22835035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lstStyle/>
          <a:p>
            <a:r>
              <a:rPr lang="en-US" dirty="0" smtClean="0"/>
              <a:t>Which word is the antecedent?</a:t>
            </a:r>
            <a:br>
              <a:rPr lang="en-US" dirty="0" smtClean="0"/>
            </a:br>
            <a:r>
              <a:rPr lang="en-US" dirty="0"/>
              <a:t/>
            </a:r>
            <a:br>
              <a:rPr lang="en-US" dirty="0"/>
            </a:br>
            <a:r>
              <a:rPr lang="en-US" dirty="0" smtClean="0">
                <a:solidFill>
                  <a:schemeClr val="accent1">
                    <a:lumMod val="75000"/>
                  </a:schemeClr>
                </a:solidFill>
              </a:rPr>
              <a:t>Link made his sword more powerful.  </a:t>
            </a:r>
            <a:endParaRPr lang="en-US" dirty="0">
              <a:solidFill>
                <a:schemeClr val="accent1">
                  <a:lumMod val="75000"/>
                </a:schemeClr>
              </a:solidFill>
            </a:endParaRPr>
          </a:p>
        </p:txBody>
      </p:sp>
    </p:spTree>
    <p:extLst>
      <p:ext uri="{BB962C8B-B14F-4D97-AF65-F5344CB8AC3E}">
        <p14:creationId xmlns:p14="http://schemas.microsoft.com/office/powerpoint/2010/main" xmlns="" val="3101699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Link </a:t>
            </a:r>
            <a:endParaRPr lang="en-US" dirty="0">
              <a:solidFill>
                <a:schemeClr val="accent1">
                  <a:lumMod val="75000"/>
                </a:schemeClr>
              </a:solidFill>
            </a:endParaRPr>
          </a:p>
        </p:txBody>
      </p:sp>
    </p:spTree>
    <p:extLst>
      <p:ext uri="{BB962C8B-B14F-4D97-AF65-F5344CB8AC3E}">
        <p14:creationId xmlns:p14="http://schemas.microsoft.com/office/powerpoint/2010/main" xmlns="" val="21692989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457200"/>
            <a:ext cx="6400800" cy="5943600"/>
          </a:xfrm>
        </p:spPr>
        <p:txBody>
          <a:bodyPr/>
          <a:lstStyle/>
          <a:p>
            <a:r>
              <a:rPr lang="en-US" dirty="0" smtClean="0"/>
              <a:t>Identify the Object of the preposition in the following sentence:</a:t>
            </a:r>
            <a:br>
              <a:rPr lang="en-US" dirty="0" smtClean="0"/>
            </a:br>
            <a:r>
              <a:rPr lang="en-US" dirty="0"/>
              <a:t/>
            </a:r>
            <a:br>
              <a:rPr lang="en-US" dirty="0"/>
            </a:br>
            <a:r>
              <a:rPr lang="en-US" dirty="0" smtClean="0">
                <a:solidFill>
                  <a:schemeClr val="accent1">
                    <a:lumMod val="75000"/>
                  </a:schemeClr>
                </a:solidFill>
              </a:rPr>
              <a:t>The cat in the tree meowed all night. </a:t>
            </a:r>
            <a:endParaRPr lang="en-US" dirty="0">
              <a:solidFill>
                <a:schemeClr val="accent1">
                  <a:lumMod val="75000"/>
                </a:schemeClr>
              </a:solidFill>
            </a:endParaRPr>
          </a:p>
        </p:txBody>
      </p:sp>
    </p:spTree>
    <p:extLst>
      <p:ext uri="{BB962C8B-B14F-4D97-AF65-F5344CB8AC3E}">
        <p14:creationId xmlns:p14="http://schemas.microsoft.com/office/powerpoint/2010/main" xmlns="" val="22340656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Tree</a:t>
            </a:r>
            <a:endParaRPr lang="en-US" dirty="0">
              <a:solidFill>
                <a:schemeClr val="accent1">
                  <a:lumMod val="75000"/>
                </a:schemeClr>
              </a:solidFill>
            </a:endParaRPr>
          </a:p>
        </p:txBody>
      </p:sp>
    </p:spTree>
    <p:extLst>
      <p:ext uri="{BB962C8B-B14F-4D97-AF65-F5344CB8AC3E}">
        <p14:creationId xmlns:p14="http://schemas.microsoft.com/office/powerpoint/2010/main" xmlns="" val="91872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What is the subject in the following sentence?</a:t>
            </a:r>
            <a:br>
              <a:rPr lang="en-US" dirty="0" smtClean="0"/>
            </a:br>
            <a:r>
              <a:rPr lang="en-US" dirty="0"/>
              <a:t/>
            </a:r>
            <a:br>
              <a:rPr lang="en-US" dirty="0"/>
            </a:br>
            <a:r>
              <a:rPr lang="en-US" dirty="0" smtClean="0">
                <a:solidFill>
                  <a:schemeClr val="accent1">
                    <a:lumMod val="75000"/>
                  </a:schemeClr>
                </a:solidFill>
              </a:rPr>
              <a:t>Each of the children took turns with the toy truck.  </a:t>
            </a:r>
            <a:endParaRPr lang="en-US" dirty="0">
              <a:solidFill>
                <a:schemeClr val="accent1">
                  <a:lumMod val="75000"/>
                </a:schemeClr>
              </a:solidFill>
            </a:endParaRPr>
          </a:p>
        </p:txBody>
      </p:sp>
    </p:spTree>
    <p:extLst>
      <p:ext uri="{BB962C8B-B14F-4D97-AF65-F5344CB8AC3E}">
        <p14:creationId xmlns:p14="http://schemas.microsoft.com/office/powerpoint/2010/main" xmlns="" val="41539043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normAutofit/>
          </a:bodyPr>
          <a:lstStyle/>
          <a:p>
            <a:r>
              <a:rPr lang="en-US" dirty="0" smtClean="0"/>
              <a:t>Which of the two sentences is punctuated correctly?</a:t>
            </a:r>
            <a:r>
              <a:rPr lang="en-US" dirty="0"/>
              <a:t/>
            </a:r>
            <a:br>
              <a:rPr lang="en-US" dirty="0"/>
            </a:br>
            <a:r>
              <a:rPr lang="en-US" sz="2700" dirty="0" smtClean="0">
                <a:solidFill>
                  <a:schemeClr val="accent1">
                    <a:lumMod val="75000"/>
                  </a:schemeClr>
                </a:solidFill>
              </a:rPr>
              <a:t>1</a:t>
            </a:r>
            <a:r>
              <a:rPr lang="en-US" sz="2400" dirty="0" smtClean="0">
                <a:solidFill>
                  <a:schemeClr val="accent1">
                    <a:lumMod val="75000"/>
                  </a:schemeClr>
                </a:solidFill>
              </a:rPr>
              <a:t>.  She always enjoyed sweets: chocolate, marshmallows, and toffee apples.</a:t>
            </a:r>
            <a:br>
              <a:rPr lang="en-US" sz="2400" dirty="0" smtClean="0">
                <a:solidFill>
                  <a:schemeClr val="accent1">
                    <a:lumMod val="75000"/>
                  </a:schemeClr>
                </a:solidFill>
              </a:rPr>
            </a:br>
            <a:r>
              <a:rPr lang="en-US" sz="2400" dirty="0" smtClean="0">
                <a:solidFill>
                  <a:schemeClr val="accent1">
                    <a:lumMod val="75000"/>
                  </a:schemeClr>
                </a:solidFill>
              </a:rPr>
              <a:t/>
            </a:r>
            <a:br>
              <a:rPr lang="en-US" sz="2400" dirty="0" smtClean="0">
                <a:solidFill>
                  <a:schemeClr val="accent1">
                    <a:lumMod val="75000"/>
                  </a:schemeClr>
                </a:solidFill>
              </a:rPr>
            </a:br>
            <a:r>
              <a:rPr lang="en-US" sz="2400" dirty="0" smtClean="0">
                <a:solidFill>
                  <a:schemeClr val="accent1">
                    <a:lumMod val="75000"/>
                  </a:schemeClr>
                </a:solidFill>
              </a:rPr>
              <a:t>2.  She always enjoyed sweets; chocolate, marshmallows, and toffee apples. </a:t>
            </a:r>
            <a:endParaRPr lang="en-US" sz="2400" dirty="0">
              <a:solidFill>
                <a:schemeClr val="accent1">
                  <a:lumMod val="75000"/>
                </a:schemeClr>
              </a:solidFill>
            </a:endParaRPr>
          </a:p>
        </p:txBody>
      </p:sp>
    </p:spTree>
    <p:extLst>
      <p:ext uri="{BB962C8B-B14F-4D97-AF65-F5344CB8AC3E}">
        <p14:creationId xmlns:p14="http://schemas.microsoft.com/office/powerpoint/2010/main" xmlns="" val="31100974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normAutofit/>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She enjoyed sweets: chocolate, marshmallows, and toffee apples. </a:t>
            </a:r>
            <a:endParaRPr lang="en-US" dirty="0">
              <a:solidFill>
                <a:schemeClr val="accent1">
                  <a:lumMod val="75000"/>
                </a:schemeClr>
              </a:solidFill>
            </a:endParaRPr>
          </a:p>
        </p:txBody>
      </p:sp>
    </p:spTree>
    <p:extLst>
      <p:ext uri="{BB962C8B-B14F-4D97-AF65-F5344CB8AC3E}">
        <p14:creationId xmlns:p14="http://schemas.microsoft.com/office/powerpoint/2010/main" xmlns="" val="20812934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248400"/>
          </a:xfrm>
        </p:spPr>
        <p:txBody>
          <a:bodyPr/>
          <a:lstStyle/>
          <a:p>
            <a:r>
              <a:rPr lang="en-US" dirty="0" smtClean="0"/>
              <a:t>Which of the following sentences is correct?</a:t>
            </a:r>
            <a:br>
              <a:rPr lang="en-US" dirty="0" smtClean="0"/>
            </a:br>
            <a:r>
              <a:rPr lang="en-US" dirty="0"/>
              <a:t/>
            </a:r>
            <a:br>
              <a:rPr lang="en-US" dirty="0"/>
            </a:br>
            <a:r>
              <a:rPr lang="en-US" sz="2400" dirty="0" smtClean="0">
                <a:solidFill>
                  <a:schemeClr val="accent1">
                    <a:lumMod val="75000"/>
                  </a:schemeClr>
                </a:solidFill>
              </a:rPr>
              <a:t>1.  The </a:t>
            </a:r>
            <a:r>
              <a:rPr lang="en-US" sz="2400" u="sng" dirty="0" smtClean="0">
                <a:solidFill>
                  <a:schemeClr val="accent1">
                    <a:lumMod val="75000"/>
                  </a:schemeClr>
                </a:solidFill>
              </a:rPr>
              <a:t>Ave Maria</a:t>
            </a:r>
            <a:r>
              <a:rPr lang="en-US" sz="2400" dirty="0" smtClean="0">
                <a:solidFill>
                  <a:schemeClr val="accent1">
                    <a:lumMod val="75000"/>
                  </a:schemeClr>
                </a:solidFill>
              </a:rPr>
              <a:t> played on the “Titanic.”</a:t>
            </a:r>
            <a:br>
              <a:rPr lang="en-US" sz="2400" dirty="0" smtClean="0">
                <a:solidFill>
                  <a:schemeClr val="accent1">
                    <a:lumMod val="75000"/>
                  </a:schemeClr>
                </a:solidFill>
              </a:rPr>
            </a:br>
            <a:r>
              <a:rPr lang="en-US" sz="2400" dirty="0">
                <a:solidFill>
                  <a:schemeClr val="accent1">
                    <a:lumMod val="75000"/>
                  </a:schemeClr>
                </a:solidFill>
              </a:rPr>
              <a:t/>
            </a:r>
            <a:br>
              <a:rPr lang="en-US" sz="2400" dirty="0">
                <a:solidFill>
                  <a:schemeClr val="accent1">
                    <a:lumMod val="75000"/>
                  </a:schemeClr>
                </a:solidFill>
              </a:rPr>
            </a:br>
            <a:r>
              <a:rPr lang="en-US" sz="2400" dirty="0" smtClean="0">
                <a:solidFill>
                  <a:schemeClr val="accent1">
                    <a:lumMod val="75000"/>
                  </a:schemeClr>
                </a:solidFill>
              </a:rPr>
              <a:t>2.  The “Ave Maria” played on the </a:t>
            </a:r>
            <a:r>
              <a:rPr lang="en-US" sz="2400" u="sng" dirty="0" smtClean="0">
                <a:solidFill>
                  <a:schemeClr val="accent1">
                    <a:lumMod val="75000"/>
                  </a:schemeClr>
                </a:solidFill>
              </a:rPr>
              <a:t>Titanic</a:t>
            </a:r>
            <a:r>
              <a:rPr lang="en-US" sz="2400" dirty="0" smtClean="0">
                <a:solidFill>
                  <a:schemeClr val="accent1">
                    <a:lumMod val="75000"/>
                  </a:schemeClr>
                </a:solidFill>
              </a:rPr>
              <a:t>. </a:t>
            </a:r>
            <a:endParaRPr lang="en-US" sz="2400" dirty="0">
              <a:solidFill>
                <a:schemeClr val="accent1">
                  <a:lumMod val="75000"/>
                </a:schemeClr>
              </a:solidFill>
            </a:endParaRPr>
          </a:p>
        </p:txBody>
      </p:sp>
    </p:spTree>
    <p:extLst>
      <p:ext uri="{BB962C8B-B14F-4D97-AF65-F5344CB8AC3E}">
        <p14:creationId xmlns:p14="http://schemas.microsoft.com/office/powerpoint/2010/main" xmlns="" val="28842482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2.  The “Ave Maria” played on the </a:t>
            </a:r>
            <a:r>
              <a:rPr lang="en-US" u="sng" dirty="0" smtClean="0">
                <a:solidFill>
                  <a:schemeClr val="accent1">
                    <a:lumMod val="75000"/>
                  </a:schemeClr>
                </a:solidFill>
              </a:rPr>
              <a:t>Titanic</a:t>
            </a:r>
            <a:r>
              <a:rPr lang="en-US" dirty="0" smtClean="0">
                <a:solidFill>
                  <a:schemeClr val="accent1">
                    <a:lumMod val="75000"/>
                  </a:schemeClr>
                </a:solidFill>
              </a:rPr>
              <a:t>. </a:t>
            </a:r>
            <a:endParaRPr lang="en-US" dirty="0">
              <a:solidFill>
                <a:schemeClr val="accent1">
                  <a:lumMod val="75000"/>
                </a:schemeClr>
              </a:solidFill>
            </a:endParaRPr>
          </a:p>
        </p:txBody>
      </p:sp>
    </p:spTree>
    <p:extLst>
      <p:ext uri="{BB962C8B-B14F-4D97-AF65-F5344CB8AC3E}">
        <p14:creationId xmlns:p14="http://schemas.microsoft.com/office/powerpoint/2010/main" xmlns="" val="36183739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172200"/>
          </a:xfrm>
        </p:spPr>
        <p:txBody>
          <a:bodyPr/>
          <a:lstStyle/>
          <a:p>
            <a:r>
              <a:rPr lang="en-US" dirty="0" smtClean="0"/>
              <a:t>Which sentence is correct?</a:t>
            </a:r>
            <a:br>
              <a:rPr lang="en-US" dirty="0" smtClean="0"/>
            </a:br>
            <a:r>
              <a:rPr lang="en-US" dirty="0"/>
              <a:t/>
            </a:r>
            <a:br>
              <a:rPr lang="en-US" dirty="0"/>
            </a:br>
            <a:r>
              <a:rPr lang="en-US" dirty="0" smtClean="0">
                <a:solidFill>
                  <a:schemeClr val="accent1">
                    <a:lumMod val="75000"/>
                  </a:schemeClr>
                </a:solidFill>
              </a:rPr>
              <a:t>1.  The Magna Carta was signed.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2.  The </a:t>
            </a:r>
            <a:r>
              <a:rPr lang="en-US" u="sng" dirty="0" smtClean="0">
                <a:solidFill>
                  <a:schemeClr val="accent1">
                    <a:lumMod val="75000"/>
                  </a:schemeClr>
                </a:solidFill>
              </a:rPr>
              <a:t>Magna Carta </a:t>
            </a:r>
            <a:r>
              <a:rPr lang="en-US" dirty="0" smtClean="0">
                <a:solidFill>
                  <a:schemeClr val="accent1">
                    <a:lumMod val="75000"/>
                  </a:schemeClr>
                </a:solidFill>
              </a:rPr>
              <a:t>was signed.  </a:t>
            </a:r>
            <a:endParaRPr lang="en-US" dirty="0">
              <a:solidFill>
                <a:schemeClr val="accent1">
                  <a:lumMod val="75000"/>
                </a:schemeClr>
              </a:solidFill>
            </a:endParaRPr>
          </a:p>
        </p:txBody>
      </p:sp>
    </p:spTree>
    <p:extLst>
      <p:ext uri="{BB962C8B-B14F-4D97-AF65-F5344CB8AC3E}">
        <p14:creationId xmlns:p14="http://schemas.microsoft.com/office/powerpoint/2010/main" xmlns="" val="1965719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1.  The Magna Carta was signed. </a:t>
            </a:r>
            <a:endParaRPr lang="en-US" dirty="0">
              <a:solidFill>
                <a:schemeClr val="accent1">
                  <a:lumMod val="75000"/>
                </a:schemeClr>
              </a:solidFill>
            </a:endParaRPr>
          </a:p>
        </p:txBody>
      </p:sp>
    </p:spTree>
    <p:extLst>
      <p:ext uri="{BB962C8B-B14F-4D97-AF65-F5344CB8AC3E}">
        <p14:creationId xmlns:p14="http://schemas.microsoft.com/office/powerpoint/2010/main" xmlns="" val="38825304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324600"/>
          </a:xfrm>
        </p:spPr>
        <p:txBody>
          <a:bodyPr/>
          <a:lstStyle/>
          <a:p>
            <a:r>
              <a:rPr lang="en-US" dirty="0" smtClean="0"/>
              <a:t>Choose the correct word to complete the following sentence: </a:t>
            </a:r>
            <a:br>
              <a:rPr lang="en-US" dirty="0" smtClean="0"/>
            </a:br>
            <a:r>
              <a:rPr lang="en-US" dirty="0"/>
              <a:t/>
            </a:r>
            <a:br>
              <a:rPr lang="en-US" dirty="0"/>
            </a:br>
            <a:r>
              <a:rPr lang="en-US" dirty="0" smtClean="0">
                <a:solidFill>
                  <a:schemeClr val="accent1">
                    <a:lumMod val="75000"/>
                  </a:schemeClr>
                </a:solidFill>
              </a:rPr>
              <a:t>You (did, did not) hardly finish your beans.</a:t>
            </a:r>
            <a:endParaRPr lang="en-US" dirty="0">
              <a:solidFill>
                <a:schemeClr val="accent1">
                  <a:lumMod val="75000"/>
                </a:schemeClr>
              </a:solidFill>
            </a:endParaRPr>
          </a:p>
        </p:txBody>
      </p:sp>
    </p:spTree>
    <p:extLst>
      <p:ext uri="{BB962C8B-B14F-4D97-AF65-F5344CB8AC3E}">
        <p14:creationId xmlns:p14="http://schemas.microsoft.com/office/powerpoint/2010/main" xmlns="" val="9450080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You DID hardly finish your beans. </a:t>
            </a:r>
            <a:endParaRPr lang="en-US" dirty="0">
              <a:solidFill>
                <a:schemeClr val="accent1">
                  <a:lumMod val="75000"/>
                </a:schemeClr>
              </a:solidFill>
            </a:endParaRPr>
          </a:p>
        </p:txBody>
      </p:sp>
    </p:spTree>
    <p:extLst>
      <p:ext uri="{BB962C8B-B14F-4D97-AF65-F5344CB8AC3E}">
        <p14:creationId xmlns:p14="http://schemas.microsoft.com/office/powerpoint/2010/main" xmlns="" val="29162594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7620000" cy="2923877"/>
          </a:xfrm>
          <a:prstGeom prst="rect">
            <a:avLst/>
          </a:prstGeom>
          <a:noFill/>
        </p:spPr>
        <p:txBody>
          <a:bodyPr wrap="square" rtlCol="0">
            <a:spAutoFit/>
          </a:bodyPr>
          <a:lstStyle/>
          <a:p>
            <a:r>
              <a:rPr lang="en-US" sz="4400" dirty="0" smtClean="0"/>
              <a:t>Which sentence is PARALLEL?</a:t>
            </a:r>
          </a:p>
          <a:p>
            <a:endParaRPr lang="en-US" sz="4400" dirty="0" smtClean="0"/>
          </a:p>
          <a:p>
            <a:pPr marL="342900" indent="-342900">
              <a:buAutoNum type="arabicPeriod"/>
            </a:pPr>
            <a:r>
              <a:rPr lang="en-US" sz="2400" b="1" dirty="0" smtClean="0">
                <a:solidFill>
                  <a:schemeClr val="accent2"/>
                </a:solidFill>
              </a:rPr>
              <a:t>Ellen likes hiking, the rodeo, and to take afternoon naps. </a:t>
            </a:r>
          </a:p>
          <a:p>
            <a:pPr marL="342900" indent="-342900">
              <a:buAutoNum type="arabicPeriod"/>
            </a:pPr>
            <a:r>
              <a:rPr lang="en-US" sz="2400" b="1" dirty="0" smtClean="0">
                <a:solidFill>
                  <a:schemeClr val="accent2"/>
                </a:solidFill>
              </a:rPr>
              <a:t>Ellen likes to hike, attend the rodeo, and take afternoon naps. </a:t>
            </a:r>
            <a:endParaRPr lang="en-US" sz="2400" b="1" dirty="0">
              <a:solidFill>
                <a:schemeClr val="accent2"/>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667000"/>
            <a:ext cx="7498080" cy="1143000"/>
          </a:xfrm>
        </p:spPr>
        <p:txBody>
          <a:bodyPr>
            <a:normAutofit fontScale="90000"/>
          </a:bodyPr>
          <a:lstStyle/>
          <a:p>
            <a:r>
              <a:rPr lang="en-US" dirty="0" smtClean="0"/>
              <a:t>Answer:</a:t>
            </a:r>
            <a:br>
              <a:rPr lang="en-US" dirty="0" smtClean="0"/>
            </a:br>
            <a:r>
              <a:rPr lang="en-US" dirty="0" smtClean="0"/>
              <a:t/>
            </a:r>
            <a:br>
              <a:rPr lang="en-US" dirty="0" smtClean="0"/>
            </a:br>
            <a:r>
              <a:rPr lang="en-US" dirty="0" smtClean="0"/>
              <a:t>2.  </a:t>
            </a:r>
            <a:r>
              <a:rPr lang="en-US" sz="5300" b="1" dirty="0" smtClean="0">
                <a:solidFill>
                  <a:schemeClr val="accent2"/>
                </a:solidFill>
              </a:rPr>
              <a:t>Ellen likes to hike, attend the rodeo, and take afternoon naps. </a:t>
            </a:r>
            <a:endParaRPr lang="en-US" sz="5300" b="1" dirty="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Each </a:t>
            </a:r>
            <a:endParaRPr lang="en-US" dirty="0">
              <a:solidFill>
                <a:schemeClr val="accent1">
                  <a:lumMod val="75000"/>
                </a:schemeClr>
              </a:solidFill>
            </a:endParaRPr>
          </a:p>
        </p:txBody>
      </p:sp>
    </p:spTree>
    <p:extLst>
      <p:ext uri="{BB962C8B-B14F-4D97-AF65-F5344CB8AC3E}">
        <p14:creationId xmlns:p14="http://schemas.microsoft.com/office/powerpoint/2010/main" xmlns="" val="42910864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381000"/>
            <a:ext cx="6096000" cy="3323987"/>
          </a:xfrm>
          <a:prstGeom prst="rect">
            <a:avLst/>
          </a:prstGeom>
          <a:noFill/>
        </p:spPr>
        <p:txBody>
          <a:bodyPr wrap="square" rtlCol="0">
            <a:spAutoFit/>
          </a:bodyPr>
          <a:lstStyle/>
          <a:p>
            <a:r>
              <a:rPr lang="en-US" sz="3600" dirty="0" smtClean="0"/>
              <a:t>Which sentence is PARALLEL?</a:t>
            </a:r>
          </a:p>
          <a:p>
            <a:endParaRPr lang="en-US" sz="3600" dirty="0" smtClean="0"/>
          </a:p>
          <a:p>
            <a:pPr marL="475488" indent="-457200">
              <a:buAutoNum type="arabicPeriod"/>
            </a:pPr>
            <a:r>
              <a:rPr lang="en-US" sz="2400" b="1" dirty="0" smtClean="0">
                <a:solidFill>
                  <a:schemeClr val="accent2"/>
                </a:solidFill>
              </a:rPr>
              <a:t>My dog not only likes to play fetch, but also chase cars.</a:t>
            </a:r>
          </a:p>
          <a:p>
            <a:pPr marL="475488" indent="-457200">
              <a:buAutoNum type="arabicPeriod"/>
            </a:pPr>
            <a:endParaRPr lang="en-US" sz="2400" b="1" dirty="0" smtClean="0">
              <a:solidFill>
                <a:schemeClr val="accent2"/>
              </a:solidFill>
            </a:endParaRPr>
          </a:p>
          <a:p>
            <a:pPr marL="475488" indent="-457200">
              <a:buAutoNum type="arabicPeriod"/>
            </a:pPr>
            <a:r>
              <a:rPr lang="en-US" sz="2400" b="1" dirty="0" smtClean="0">
                <a:solidFill>
                  <a:schemeClr val="accent2"/>
                </a:solidFill>
              </a:rPr>
              <a:t>My dog not only likes to play fetch, but also to chase cars.</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0"/>
            <a:ext cx="7498080" cy="3352800"/>
          </a:xfrm>
        </p:spPr>
        <p:txBody>
          <a:bodyPr>
            <a:normAutofit fontScale="90000"/>
          </a:bodyPr>
          <a:lstStyle/>
          <a:p>
            <a:r>
              <a:rPr lang="en-US" dirty="0" smtClean="0"/>
              <a:t>Answer:</a:t>
            </a:r>
            <a:br>
              <a:rPr lang="en-US" dirty="0" smtClean="0"/>
            </a:br>
            <a:r>
              <a:rPr lang="en-US" dirty="0" smtClean="0"/>
              <a:t/>
            </a:r>
            <a:br>
              <a:rPr lang="en-US" dirty="0" smtClean="0"/>
            </a:br>
            <a:r>
              <a:rPr lang="en-US" sz="6000" b="1" dirty="0" smtClean="0">
                <a:solidFill>
                  <a:schemeClr val="accent2"/>
                </a:solidFill>
              </a:rPr>
              <a:t>2.  My dog not only likes to play fetch, but also to chase cars.</a:t>
            </a:r>
            <a:endParaRPr lang="en-US" b="1" dirty="0">
              <a:solidFill>
                <a:schemeClr val="accent2"/>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6324600" cy="6324600"/>
          </a:xfrm>
        </p:spPr>
        <p:txBody>
          <a:bodyPr>
            <a:noAutofit/>
          </a:bodyPr>
          <a:lstStyle/>
          <a:p>
            <a:r>
              <a:rPr lang="en-US" sz="3600" dirty="0" smtClean="0"/>
              <a:t>Which sentence is parallel?</a:t>
            </a:r>
            <a:r>
              <a:rPr lang="en-US" sz="2800" dirty="0" smtClean="0"/>
              <a:t/>
            </a:r>
            <a:br>
              <a:rPr lang="en-US" sz="2800" dirty="0" smtClean="0"/>
            </a:br>
            <a:r>
              <a:rPr lang="en-US" sz="2400" b="0" dirty="0" smtClean="0">
                <a:solidFill>
                  <a:schemeClr val="accent2"/>
                </a:solidFill>
              </a:rPr>
              <a:t>1. John Taylor </a:t>
            </a:r>
            <a:r>
              <a:rPr lang="en-US" sz="2400" b="0" dirty="0" err="1" smtClean="0">
                <a:solidFill>
                  <a:schemeClr val="accent2"/>
                </a:solidFill>
              </a:rPr>
              <a:t>Gatto</a:t>
            </a:r>
            <a:r>
              <a:rPr lang="en-US" sz="2400" b="0" dirty="0" smtClean="0">
                <a:solidFill>
                  <a:schemeClr val="accent2"/>
                </a:solidFill>
              </a:rPr>
              <a:t> criticizes public schools because they require students to attend, receive money from the government, and destroy students’ humanity. </a:t>
            </a:r>
            <a:br>
              <a:rPr lang="en-US" sz="2400" b="0" dirty="0" smtClean="0">
                <a:solidFill>
                  <a:schemeClr val="accent2"/>
                </a:solidFill>
              </a:rPr>
            </a:br>
            <a:r>
              <a:rPr lang="en-US" sz="2400" b="0" dirty="0" smtClean="0">
                <a:solidFill>
                  <a:schemeClr val="accent2"/>
                </a:solidFill>
              </a:rPr>
              <a:t>2. John Taylor </a:t>
            </a:r>
            <a:r>
              <a:rPr lang="en-US" sz="2400" b="0" dirty="0" err="1" smtClean="0">
                <a:solidFill>
                  <a:schemeClr val="accent2"/>
                </a:solidFill>
              </a:rPr>
              <a:t>Gatto</a:t>
            </a:r>
            <a:r>
              <a:rPr lang="en-US" sz="2400" b="0" dirty="0" smtClean="0">
                <a:solidFill>
                  <a:schemeClr val="accent2"/>
                </a:solidFill>
              </a:rPr>
              <a:t> criticizes public schools because they are compulsory, funded by the government, and destroy students’ humanity. </a:t>
            </a:r>
            <a:endParaRPr lang="en-US" sz="2400" b="0" dirty="0">
              <a:solidFill>
                <a:schemeClr val="accent2"/>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440680"/>
          </a:xfrm>
        </p:spPr>
        <p:txBody>
          <a:bodyPr>
            <a:normAutofit/>
          </a:bodyPr>
          <a:lstStyle/>
          <a:p>
            <a:r>
              <a:rPr lang="en-US" dirty="0" smtClean="0"/>
              <a:t>Answer:</a:t>
            </a:r>
            <a:br>
              <a:rPr lang="en-US" dirty="0" smtClean="0"/>
            </a:br>
            <a:r>
              <a:rPr lang="en-US" dirty="0" smtClean="0"/>
              <a:t/>
            </a:r>
            <a:br>
              <a:rPr lang="en-US" dirty="0" smtClean="0"/>
            </a:br>
            <a:r>
              <a:rPr lang="en-US" b="1" dirty="0" smtClean="0">
                <a:solidFill>
                  <a:schemeClr val="accent2"/>
                </a:solidFill>
              </a:rPr>
              <a:t>1.  John Taylor </a:t>
            </a:r>
            <a:r>
              <a:rPr lang="en-US" b="1" dirty="0" err="1" smtClean="0">
                <a:solidFill>
                  <a:schemeClr val="accent2"/>
                </a:solidFill>
              </a:rPr>
              <a:t>Gatto</a:t>
            </a:r>
            <a:r>
              <a:rPr lang="en-US" b="1" dirty="0" smtClean="0">
                <a:solidFill>
                  <a:schemeClr val="accent2"/>
                </a:solidFill>
              </a:rPr>
              <a:t> criticizes public schools because they require students to attend, receive money from the government, and destroy students’ humanity. </a:t>
            </a:r>
            <a:endParaRPr lang="en-US" b="1" dirty="0">
              <a:solidFill>
                <a:schemeClr val="accent2"/>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lstStyle/>
          <a:p>
            <a:r>
              <a:rPr lang="en-US" dirty="0" smtClean="0"/>
              <a:t>Which sentence is parallel?</a:t>
            </a:r>
            <a:br>
              <a:rPr lang="en-US" dirty="0" smtClean="0"/>
            </a:br>
            <a:r>
              <a:rPr lang="en-US" dirty="0" smtClean="0"/>
              <a:t/>
            </a:r>
            <a:br>
              <a:rPr lang="en-US" dirty="0" smtClean="0"/>
            </a:br>
            <a:r>
              <a:rPr lang="en-US" dirty="0" smtClean="0">
                <a:solidFill>
                  <a:schemeClr val="accent2"/>
                </a:solidFill>
              </a:rPr>
              <a:t>1. He liked not only to play, but winning.</a:t>
            </a:r>
            <a:br>
              <a:rPr lang="en-US" dirty="0" smtClean="0">
                <a:solidFill>
                  <a:schemeClr val="accent2"/>
                </a:solidFill>
              </a:rPr>
            </a:br>
            <a:r>
              <a:rPr lang="en-US" dirty="0" smtClean="0">
                <a:solidFill>
                  <a:schemeClr val="accent2"/>
                </a:solidFill>
              </a:rPr>
              <a:t/>
            </a:r>
            <a:br>
              <a:rPr lang="en-US" dirty="0" smtClean="0">
                <a:solidFill>
                  <a:schemeClr val="accent2"/>
                </a:solidFill>
              </a:rPr>
            </a:br>
            <a:r>
              <a:rPr lang="en-US" dirty="0" smtClean="0">
                <a:solidFill>
                  <a:schemeClr val="accent2"/>
                </a:solidFill>
              </a:rPr>
              <a:t>2.  He liked not only to play, but to win. </a:t>
            </a:r>
            <a:endParaRPr lang="en-US" dirty="0">
              <a:solidFill>
                <a:schemeClr val="accent2"/>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lstStyle/>
          <a:p>
            <a:r>
              <a:rPr lang="en-US" dirty="0" smtClean="0"/>
              <a:t>Answer:</a:t>
            </a:r>
            <a:br>
              <a:rPr lang="en-US" dirty="0" smtClean="0"/>
            </a:br>
            <a:r>
              <a:rPr lang="en-US" dirty="0" smtClean="0"/>
              <a:t/>
            </a:r>
            <a:br>
              <a:rPr lang="en-US" dirty="0" smtClean="0"/>
            </a:br>
            <a:r>
              <a:rPr lang="en-US" sz="6600" b="1" dirty="0" smtClean="0">
                <a:solidFill>
                  <a:schemeClr val="accent2"/>
                </a:solidFill>
              </a:rPr>
              <a:t>2.  He liked not only to play, but to win</a:t>
            </a:r>
            <a:endParaRPr lang="en-US" b="1" dirty="0">
              <a:solidFill>
                <a:schemeClr val="accent2"/>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400800" cy="6400800"/>
          </a:xfrm>
        </p:spPr>
        <p:txBody>
          <a:bodyPr/>
          <a:lstStyle/>
          <a:p>
            <a:r>
              <a:rPr lang="en-US" dirty="0" smtClean="0"/>
              <a:t>Which sentence is parallel?</a:t>
            </a:r>
            <a:br>
              <a:rPr lang="en-US" dirty="0" smtClean="0"/>
            </a:br>
            <a:r>
              <a:rPr lang="en-US" dirty="0" smtClean="0"/>
              <a:t/>
            </a:r>
            <a:br>
              <a:rPr lang="en-US" dirty="0" smtClean="0"/>
            </a:br>
            <a:r>
              <a:rPr lang="en-US" dirty="0" smtClean="0">
                <a:solidFill>
                  <a:schemeClr val="accent2"/>
                </a:solidFill>
              </a:rPr>
              <a:t>1</a:t>
            </a:r>
            <a:r>
              <a:rPr lang="en-US" sz="2400" dirty="0" smtClean="0">
                <a:solidFill>
                  <a:schemeClr val="accent2"/>
                </a:solidFill>
              </a:rPr>
              <a:t>. It’s important to have a quiet place to study and to allow plenty of time. </a:t>
            </a:r>
            <a:br>
              <a:rPr lang="en-US" sz="2400" dirty="0" smtClean="0">
                <a:solidFill>
                  <a:schemeClr val="accent2"/>
                </a:solidFill>
              </a:rPr>
            </a:br>
            <a:r>
              <a:rPr lang="en-US" sz="2400" dirty="0" smtClean="0">
                <a:solidFill>
                  <a:schemeClr val="accent2"/>
                </a:solidFill>
              </a:rPr>
              <a:t>2.  It’s important to have a quiet place to study and allowing plenty of time. </a:t>
            </a:r>
            <a:endParaRPr lang="en-US" sz="2400" dirty="0">
              <a:solidFill>
                <a:schemeClr val="accent2"/>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smtClean="0"/>
              <a:t/>
            </a:r>
            <a:br>
              <a:rPr lang="en-US" dirty="0" smtClean="0"/>
            </a:br>
            <a:r>
              <a:rPr lang="en-US" sz="6000" b="1" dirty="0" smtClean="0">
                <a:solidFill>
                  <a:schemeClr val="accent2"/>
                </a:solidFill>
              </a:rPr>
              <a:t>1.  It’s important to have a quiet place to study and to allow plenty of time. </a:t>
            </a:r>
            <a:endParaRPr lang="en-US" b="1" dirty="0">
              <a:solidFill>
                <a:schemeClr val="accent2"/>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228600"/>
            <a:ext cx="6400800" cy="6324600"/>
          </a:xfrm>
        </p:spPr>
        <p:txBody>
          <a:bodyPr/>
          <a:lstStyle/>
          <a:p>
            <a:r>
              <a:rPr lang="en-US" dirty="0" smtClean="0"/>
              <a:t>Which Sentence is parallel?</a:t>
            </a:r>
            <a:br>
              <a:rPr lang="en-US" dirty="0" smtClean="0"/>
            </a:br>
            <a:r>
              <a:rPr lang="en-US" dirty="0" smtClean="0"/>
              <a:t/>
            </a:r>
            <a:br>
              <a:rPr lang="en-US" dirty="0" smtClean="0"/>
            </a:br>
            <a:r>
              <a:rPr lang="en-US" dirty="0" smtClean="0">
                <a:solidFill>
                  <a:schemeClr val="accent2"/>
                </a:solidFill>
              </a:rPr>
              <a:t>1</a:t>
            </a:r>
            <a:r>
              <a:rPr lang="en-US" sz="2400" dirty="0" smtClean="0">
                <a:solidFill>
                  <a:schemeClr val="accent2"/>
                </a:solidFill>
              </a:rPr>
              <a:t>. I finished the exercise, passed the test, and wrote my papers. </a:t>
            </a:r>
            <a:br>
              <a:rPr lang="en-US" sz="2400" dirty="0" smtClean="0">
                <a:solidFill>
                  <a:schemeClr val="accent2"/>
                </a:solidFill>
              </a:rPr>
            </a:br>
            <a:r>
              <a:rPr lang="en-US" sz="2400" dirty="0" smtClean="0">
                <a:solidFill>
                  <a:schemeClr val="accent2"/>
                </a:solidFill>
              </a:rPr>
              <a:t/>
            </a:r>
            <a:br>
              <a:rPr lang="en-US" sz="2400" dirty="0" smtClean="0">
                <a:solidFill>
                  <a:schemeClr val="accent2"/>
                </a:solidFill>
              </a:rPr>
            </a:br>
            <a:r>
              <a:rPr lang="en-US" sz="2400" dirty="0" smtClean="0">
                <a:solidFill>
                  <a:schemeClr val="accent2"/>
                </a:solidFill>
              </a:rPr>
              <a:t>2. I’ve done the exercise, passed the test, and all my papers were written. </a:t>
            </a:r>
            <a:endParaRPr lang="en-US" sz="2400" dirty="0">
              <a:solidFill>
                <a:schemeClr val="accent2"/>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dirty="0" smtClean="0"/>
              <a:t/>
            </a:r>
            <a:br>
              <a:rPr lang="en-US" dirty="0" smtClean="0"/>
            </a:br>
            <a:r>
              <a:rPr lang="en-US" sz="5400" b="1" dirty="0" smtClean="0">
                <a:solidFill>
                  <a:schemeClr val="accent2"/>
                </a:solidFill>
              </a:rPr>
              <a:t>1.  I finished the exercise, passed the test, and wrote my papers. </a:t>
            </a:r>
            <a:endParaRPr lang="en-US" b="1"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81000"/>
            <a:ext cx="6400800" cy="6248400"/>
          </a:xfrm>
        </p:spPr>
        <p:txBody>
          <a:bodyPr>
            <a:normAutofit/>
          </a:bodyPr>
          <a:lstStyle/>
          <a:p>
            <a:r>
              <a:rPr lang="en-US" dirty="0" smtClean="0"/>
              <a:t>Which of the following sentences is punctuated correctly?</a:t>
            </a:r>
            <a:br>
              <a:rPr lang="en-US" dirty="0" smtClean="0"/>
            </a:br>
            <a:r>
              <a:rPr lang="en-US" dirty="0" smtClean="0"/>
              <a:t/>
            </a:r>
            <a:br>
              <a:rPr lang="en-US" dirty="0" smtClean="0"/>
            </a:br>
            <a:r>
              <a:rPr lang="en-US" sz="2700" dirty="0" smtClean="0">
                <a:solidFill>
                  <a:schemeClr val="accent1">
                    <a:lumMod val="75000"/>
                  </a:schemeClr>
                </a:solidFill>
              </a:rPr>
              <a:t>1.  I can’t see Tim’s car, I think there was an accident. </a:t>
            </a:r>
            <a:br>
              <a:rPr lang="en-US" sz="2700" dirty="0" smtClean="0">
                <a:solidFill>
                  <a:schemeClr val="accent1">
                    <a:lumMod val="75000"/>
                  </a:schemeClr>
                </a:solidFill>
              </a:rPr>
            </a:br>
            <a:r>
              <a:rPr lang="en-US" sz="2700" dirty="0" smtClean="0">
                <a:solidFill>
                  <a:schemeClr val="accent1">
                    <a:lumMod val="75000"/>
                  </a:schemeClr>
                </a:solidFill>
              </a:rPr>
              <a:t/>
            </a:r>
            <a:br>
              <a:rPr lang="en-US" sz="2700" dirty="0" smtClean="0">
                <a:solidFill>
                  <a:schemeClr val="accent1">
                    <a:lumMod val="75000"/>
                  </a:schemeClr>
                </a:solidFill>
              </a:rPr>
            </a:br>
            <a:r>
              <a:rPr lang="en-US" sz="2700" dirty="0" smtClean="0">
                <a:solidFill>
                  <a:schemeClr val="accent1">
                    <a:lumMod val="75000"/>
                  </a:schemeClr>
                </a:solidFill>
              </a:rPr>
              <a:t>2.  I can’t see Tim’s car:  I think there was an accident. </a:t>
            </a:r>
            <a:endParaRPr lang="en-US" sz="2700" dirty="0">
              <a:solidFill>
                <a:schemeClr val="accent1">
                  <a:lumMod val="75000"/>
                </a:schemeClr>
              </a:solidFill>
            </a:endParaRPr>
          </a:p>
        </p:txBody>
      </p:sp>
    </p:spTree>
    <p:extLst>
      <p:ext uri="{BB962C8B-B14F-4D97-AF65-F5344CB8AC3E}">
        <p14:creationId xmlns:p14="http://schemas.microsoft.com/office/powerpoint/2010/main" xmlns="" val="38438917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78392" y="1752600"/>
            <a:ext cx="6400800" cy="4724399"/>
          </a:xfrm>
        </p:spPr>
        <p:txBody>
          <a:bodyPr>
            <a:noAutofit/>
          </a:bodyPr>
          <a:lstStyle/>
          <a:p>
            <a:pPr>
              <a:lnSpc>
                <a:spcPct val="150000"/>
              </a:lnSpc>
            </a:pPr>
            <a:r>
              <a:rPr lang="en-US" sz="4400" dirty="0" smtClean="0">
                <a:solidFill>
                  <a:schemeClr val="accent1"/>
                </a:solidFill>
              </a:rPr>
              <a:t>After spending the entire morning and part of the afternoon in the garden.</a:t>
            </a:r>
            <a:endParaRPr lang="en-US" sz="4400" dirty="0">
              <a:solidFill>
                <a:schemeClr val="accent1"/>
              </a:solidFill>
            </a:endParaRPr>
          </a:p>
        </p:txBody>
      </p:sp>
      <p:sp>
        <p:nvSpPr>
          <p:cNvPr id="6" name="Text Placeholder 5"/>
          <p:cNvSpPr>
            <a:spLocks noGrp="1"/>
          </p:cNvSpPr>
          <p:nvPr>
            <p:ph type="body" idx="1"/>
          </p:nvPr>
        </p:nvSpPr>
        <p:spPr>
          <a:xfrm>
            <a:off x="2362200" y="76200"/>
            <a:ext cx="6400800" cy="1676400"/>
          </a:xfrm>
        </p:spPr>
        <p:txBody>
          <a:bodyPr>
            <a:normAutofit/>
          </a:bodyPr>
          <a:lstStyle/>
          <a:p>
            <a:r>
              <a:rPr lang="en-US" sz="4400" dirty="0" smtClean="0"/>
              <a:t>Is the following sentence a</a:t>
            </a:r>
          </a:p>
          <a:p>
            <a:endParaRPr lang="en-US" sz="4400" dirty="0"/>
          </a:p>
          <a:p>
            <a:r>
              <a:rPr lang="en-US" sz="4400" dirty="0" smtClean="0"/>
              <a:t> fragment or run-on?</a:t>
            </a:r>
            <a:endParaRPr lang="en-US" sz="4400" dirty="0"/>
          </a:p>
        </p:txBody>
      </p:sp>
    </p:spTree>
    <p:extLst>
      <p:ext uri="{BB962C8B-B14F-4D97-AF65-F5344CB8AC3E}">
        <p14:creationId xmlns:p14="http://schemas.microsoft.com/office/powerpoint/2010/main" xmlns="" val="4594897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normAutofit/>
          </a:bodyPr>
          <a:lstStyle/>
          <a:p>
            <a:r>
              <a:rPr lang="en-US" dirty="0" smtClean="0"/>
              <a:t>Answer:</a:t>
            </a:r>
            <a:br>
              <a:rPr lang="en-US" dirty="0" smtClean="0"/>
            </a:br>
            <a:r>
              <a:rPr lang="en-US" sz="9600" dirty="0" smtClean="0">
                <a:solidFill>
                  <a:schemeClr val="accent1"/>
                </a:solidFill>
              </a:rPr>
              <a:t>Fragment</a:t>
            </a:r>
            <a:r>
              <a:rPr lang="en-US" dirty="0"/>
              <a:t/>
            </a:r>
            <a:br>
              <a:rPr lang="en-US" dirty="0"/>
            </a:br>
            <a:endParaRPr lang="en-US" dirty="0"/>
          </a:p>
        </p:txBody>
      </p:sp>
    </p:spTree>
    <p:extLst>
      <p:ext uri="{BB962C8B-B14F-4D97-AF65-F5344CB8AC3E}">
        <p14:creationId xmlns:p14="http://schemas.microsoft.com/office/powerpoint/2010/main" xmlns="" val="961958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662112"/>
            <a:ext cx="6400800" cy="4738687"/>
          </a:xfrm>
        </p:spPr>
        <p:txBody>
          <a:bodyPr>
            <a:normAutofit fontScale="90000"/>
          </a:bodyPr>
          <a:lstStyle/>
          <a:p>
            <a:pPr>
              <a:lnSpc>
                <a:spcPct val="100000"/>
              </a:lnSpc>
            </a:pPr>
            <a:r>
              <a:rPr lang="en-US" sz="6600" dirty="0" smtClean="0">
                <a:solidFill>
                  <a:schemeClr val="accent1"/>
                </a:solidFill>
              </a:rPr>
              <a:t>There are three possibilities I don’t like any of them.</a:t>
            </a:r>
            <a:endParaRPr lang="en-US" sz="6600" dirty="0">
              <a:solidFill>
                <a:schemeClr val="accent1"/>
              </a:solidFill>
            </a:endParaRPr>
          </a:p>
        </p:txBody>
      </p:sp>
      <p:sp>
        <p:nvSpPr>
          <p:cNvPr id="3" name="Text Placeholder 2"/>
          <p:cNvSpPr>
            <a:spLocks noGrp="1"/>
          </p:cNvSpPr>
          <p:nvPr>
            <p:ph type="body" idx="1"/>
          </p:nvPr>
        </p:nvSpPr>
        <p:spPr>
          <a:xfrm>
            <a:off x="2362200" y="152400"/>
            <a:ext cx="6400800" cy="1509712"/>
          </a:xfrm>
        </p:spPr>
        <p:txBody>
          <a:bodyPr>
            <a:normAutofit lnSpcReduction="10000"/>
          </a:bodyPr>
          <a:lstStyle/>
          <a:p>
            <a:pPr>
              <a:lnSpc>
                <a:spcPct val="120000"/>
              </a:lnSpc>
            </a:pPr>
            <a:r>
              <a:rPr lang="en-US" sz="4000" dirty="0" smtClean="0"/>
              <a:t>Is the following sentence a fragment or a run-on?</a:t>
            </a:r>
            <a:endParaRPr lang="en-US" sz="4000" dirty="0"/>
          </a:p>
        </p:txBody>
      </p:sp>
    </p:spTree>
    <p:extLst>
      <p:ext uri="{BB962C8B-B14F-4D97-AF65-F5344CB8AC3E}">
        <p14:creationId xmlns:p14="http://schemas.microsoft.com/office/powerpoint/2010/main" xmlns="" val="2905510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669280"/>
          </a:xfrm>
        </p:spPr>
        <p:txBody>
          <a:bodyPr>
            <a:normAutofit/>
          </a:bodyPr>
          <a:lstStyle/>
          <a:p>
            <a:r>
              <a:rPr lang="en-US" dirty="0" smtClean="0"/>
              <a:t>Answer:</a:t>
            </a:r>
            <a:br>
              <a:rPr lang="en-US" dirty="0" smtClean="0"/>
            </a:br>
            <a:r>
              <a:rPr lang="en-US" dirty="0"/>
              <a:t/>
            </a:r>
            <a:br>
              <a:rPr lang="en-US" dirty="0"/>
            </a:br>
            <a:r>
              <a:rPr lang="en-US" sz="9600" dirty="0" smtClean="0">
                <a:solidFill>
                  <a:schemeClr val="accent1"/>
                </a:solidFill>
              </a:rPr>
              <a:t>Run-on</a:t>
            </a:r>
            <a:endParaRPr lang="en-US" sz="9600" dirty="0"/>
          </a:p>
        </p:txBody>
      </p:sp>
    </p:spTree>
    <p:extLst>
      <p:ext uri="{BB962C8B-B14F-4D97-AF65-F5344CB8AC3E}">
        <p14:creationId xmlns:p14="http://schemas.microsoft.com/office/powerpoint/2010/main" xmlns="" val="5389746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828800"/>
            <a:ext cx="6400800" cy="4571999"/>
          </a:xfrm>
        </p:spPr>
        <p:txBody>
          <a:bodyPr>
            <a:normAutofit/>
          </a:bodyPr>
          <a:lstStyle/>
          <a:p>
            <a:pPr>
              <a:lnSpc>
                <a:spcPct val="100000"/>
              </a:lnSpc>
            </a:pPr>
            <a:r>
              <a:rPr lang="en-US" sz="6000" dirty="0" smtClean="0">
                <a:solidFill>
                  <a:schemeClr val="accent1"/>
                </a:solidFill>
              </a:rPr>
              <a:t>The gymnast on the American team who won six medals.</a:t>
            </a:r>
            <a:endParaRPr lang="en-US" sz="6000" dirty="0">
              <a:solidFill>
                <a:schemeClr val="accent1"/>
              </a:solidFill>
            </a:endParaRPr>
          </a:p>
        </p:txBody>
      </p:sp>
      <p:sp>
        <p:nvSpPr>
          <p:cNvPr id="3" name="Text Placeholder 2"/>
          <p:cNvSpPr>
            <a:spLocks noGrp="1"/>
          </p:cNvSpPr>
          <p:nvPr>
            <p:ph type="body" idx="1"/>
          </p:nvPr>
        </p:nvSpPr>
        <p:spPr>
          <a:xfrm>
            <a:off x="2362200" y="152400"/>
            <a:ext cx="6400800" cy="1509712"/>
          </a:xfrm>
        </p:spPr>
        <p:txBody>
          <a:bodyPr>
            <a:normAutofit/>
          </a:bodyPr>
          <a:lstStyle/>
          <a:p>
            <a:pPr>
              <a:lnSpc>
                <a:spcPct val="100000"/>
              </a:lnSpc>
            </a:pPr>
            <a:r>
              <a:rPr lang="en-US" sz="3600" dirty="0" smtClean="0"/>
              <a:t>Is the following sentence a fragment or a run-on?</a:t>
            </a:r>
            <a:endParaRPr lang="en-US" sz="3600" dirty="0"/>
          </a:p>
        </p:txBody>
      </p:sp>
    </p:spTree>
    <p:extLst>
      <p:ext uri="{BB962C8B-B14F-4D97-AF65-F5344CB8AC3E}">
        <p14:creationId xmlns:p14="http://schemas.microsoft.com/office/powerpoint/2010/main" xmlns="" val="3672437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4983480"/>
          </a:xfrm>
        </p:spPr>
        <p:txBody>
          <a:bodyPr/>
          <a:lstStyle/>
          <a:p>
            <a:r>
              <a:rPr lang="en-US" dirty="0" smtClean="0"/>
              <a:t>Answer: </a:t>
            </a:r>
            <a:br>
              <a:rPr lang="en-US" dirty="0" smtClean="0"/>
            </a:br>
            <a:r>
              <a:rPr lang="en-US" sz="8000" dirty="0" smtClean="0">
                <a:solidFill>
                  <a:schemeClr val="accent1"/>
                </a:solidFill>
              </a:rPr>
              <a:t>Fragment</a:t>
            </a:r>
            <a:endParaRPr lang="en-US" sz="8000" dirty="0"/>
          </a:p>
        </p:txBody>
      </p:sp>
    </p:spTree>
    <p:extLst>
      <p:ext uri="{BB962C8B-B14F-4D97-AF65-F5344CB8AC3E}">
        <p14:creationId xmlns:p14="http://schemas.microsoft.com/office/powerpoint/2010/main" xmlns="" val="16909683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752600"/>
            <a:ext cx="6400800" cy="4800600"/>
          </a:xfrm>
        </p:spPr>
        <p:txBody>
          <a:bodyPr/>
          <a:lstStyle/>
          <a:p>
            <a:r>
              <a:rPr lang="en-US" dirty="0" smtClean="0">
                <a:solidFill>
                  <a:schemeClr val="accent1"/>
                </a:solidFill>
              </a:rPr>
              <a:t>1. Marie gave her TV to her younger sister with the remote control.</a:t>
            </a:r>
            <a:br>
              <a:rPr lang="en-US" dirty="0" smtClean="0">
                <a:solidFill>
                  <a:schemeClr val="accent1"/>
                </a:solidFill>
              </a:rPr>
            </a:br>
            <a:r>
              <a:rPr lang="en-US" dirty="0" smtClean="0">
                <a:solidFill>
                  <a:schemeClr val="accent1"/>
                </a:solidFill>
              </a:rPr>
              <a:t/>
            </a:r>
            <a:br>
              <a:rPr lang="en-US" dirty="0" smtClean="0">
                <a:solidFill>
                  <a:schemeClr val="accent1"/>
                </a:solidFill>
              </a:rPr>
            </a:br>
            <a:r>
              <a:rPr lang="en-US" dirty="0" smtClean="0">
                <a:solidFill>
                  <a:schemeClr val="accent1"/>
                </a:solidFill>
              </a:rPr>
              <a:t>2. Marie Gave her TV with the remote control to her younger sister. </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Text Placeholder 2"/>
          <p:cNvSpPr>
            <a:spLocks noGrp="1"/>
          </p:cNvSpPr>
          <p:nvPr>
            <p:ph type="body" idx="1"/>
          </p:nvPr>
        </p:nvSpPr>
        <p:spPr>
          <a:xfrm>
            <a:off x="2362200" y="0"/>
            <a:ext cx="6400800" cy="15097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773167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593080"/>
          </a:xfrm>
        </p:spPr>
        <p:txBody>
          <a:bodyPr>
            <a:normAutofit/>
          </a:bodyPr>
          <a:lstStyle/>
          <a:p>
            <a:r>
              <a:rPr lang="en-US" dirty="0" smtClean="0"/>
              <a:t>Answer:</a:t>
            </a:r>
            <a:br>
              <a:rPr lang="en-US" dirty="0" smtClean="0"/>
            </a:br>
            <a:r>
              <a:rPr lang="en-US" sz="6000" dirty="0" smtClean="0">
                <a:solidFill>
                  <a:schemeClr val="accent1"/>
                </a:solidFill>
              </a:rPr>
              <a:t>2. Marie gave her TV with the remote control to her younger sister. </a:t>
            </a:r>
            <a:endParaRPr lang="en-US" sz="6000" dirty="0"/>
          </a:p>
        </p:txBody>
      </p:sp>
    </p:spTree>
    <p:extLst>
      <p:ext uri="{BB962C8B-B14F-4D97-AF65-F5344CB8AC3E}">
        <p14:creationId xmlns:p14="http://schemas.microsoft.com/office/powerpoint/2010/main" xmlns="" val="10323720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752600"/>
            <a:ext cx="6400800" cy="4876800"/>
          </a:xfrm>
        </p:spPr>
        <p:txBody>
          <a:bodyPr/>
          <a:lstStyle/>
          <a:p>
            <a:r>
              <a:rPr lang="en-US" dirty="0" smtClean="0">
                <a:solidFill>
                  <a:schemeClr val="accent1"/>
                </a:solidFill>
              </a:rPr>
              <a:t>1. Closing the car trunk, her keys had been misplaced.</a:t>
            </a:r>
            <a:br>
              <a:rPr lang="en-US" dirty="0" smtClean="0">
                <a:solidFill>
                  <a:schemeClr val="accent1"/>
                </a:solidFill>
              </a:rPr>
            </a:br>
            <a:r>
              <a:rPr lang="en-US" dirty="0" smtClean="0">
                <a:solidFill>
                  <a:schemeClr val="accent1"/>
                </a:solidFill>
              </a:rPr>
              <a:t/>
            </a:r>
            <a:br>
              <a:rPr lang="en-US" dirty="0" smtClean="0">
                <a:solidFill>
                  <a:schemeClr val="accent1"/>
                </a:solidFill>
              </a:rPr>
            </a:br>
            <a:r>
              <a:rPr lang="en-US" dirty="0" smtClean="0">
                <a:solidFill>
                  <a:schemeClr val="accent1"/>
                </a:solidFill>
              </a:rPr>
              <a:t>2. Stacy’s keys had been misplaced as she was closing the car trunk. </a:t>
            </a:r>
            <a:endParaRPr lang="en-US" dirty="0">
              <a:solidFill>
                <a:schemeClr val="accent1"/>
              </a:solidFill>
            </a:endParaRPr>
          </a:p>
        </p:txBody>
      </p:sp>
      <p:sp>
        <p:nvSpPr>
          <p:cNvPr id="3" name="Text Placeholder 2"/>
          <p:cNvSpPr>
            <a:spLocks noGrp="1"/>
          </p:cNvSpPr>
          <p:nvPr>
            <p:ph type="body" idx="1"/>
          </p:nvPr>
        </p:nvSpPr>
        <p:spPr>
          <a:xfrm>
            <a:off x="2362200" y="76200"/>
            <a:ext cx="6400800" cy="1509712"/>
          </a:xfrm>
        </p:spPr>
        <p:txBody>
          <a:bodyPr>
            <a:normAutofit/>
          </a:bodyPr>
          <a:lstStyle/>
          <a:p>
            <a:r>
              <a:rPr lang="en-US" sz="4400" dirty="0" smtClean="0"/>
              <a:t>Which is correct?</a:t>
            </a:r>
            <a:endParaRPr lang="en-US" sz="4400" dirty="0"/>
          </a:p>
        </p:txBody>
      </p:sp>
    </p:spTree>
    <p:extLst>
      <p:ext uri="{BB962C8B-B14F-4D97-AF65-F5344CB8AC3E}">
        <p14:creationId xmlns:p14="http://schemas.microsoft.com/office/powerpoint/2010/main" xmlns="" val="30056308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normAutofit/>
          </a:bodyPr>
          <a:lstStyle/>
          <a:p>
            <a:r>
              <a:rPr lang="en-US" dirty="0" smtClean="0"/>
              <a:t>Answer:</a:t>
            </a:r>
            <a:br>
              <a:rPr lang="en-US" dirty="0" smtClean="0"/>
            </a:br>
            <a:r>
              <a:rPr lang="en-US" sz="6000" dirty="0" smtClean="0">
                <a:solidFill>
                  <a:schemeClr val="accent1"/>
                </a:solidFill>
              </a:rPr>
              <a:t>2. Stacy’s keys had been misplaced as she was closing the car trunk. </a:t>
            </a:r>
            <a:r>
              <a:rPr lang="en-US" dirty="0"/>
              <a:t/>
            </a:r>
            <a:br>
              <a:rPr lang="en-US" dirty="0"/>
            </a:br>
            <a:endParaRPr lang="en-US" dirty="0"/>
          </a:p>
        </p:txBody>
      </p:sp>
    </p:spTree>
    <p:extLst>
      <p:ext uri="{BB962C8B-B14F-4D97-AF65-F5344CB8AC3E}">
        <p14:creationId xmlns:p14="http://schemas.microsoft.com/office/powerpoint/2010/main" xmlns="" val="64881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Answer:</a:t>
            </a:r>
            <a:br>
              <a:rPr lang="en-US" dirty="0" smtClean="0"/>
            </a:br>
            <a:r>
              <a:rPr lang="en-US" dirty="0" smtClean="0"/>
              <a:t/>
            </a:r>
            <a:br>
              <a:rPr lang="en-US" dirty="0" smtClean="0"/>
            </a:br>
            <a:r>
              <a:rPr lang="en-US" dirty="0" smtClean="0">
                <a:solidFill>
                  <a:schemeClr val="accent1">
                    <a:lumMod val="75000"/>
                  </a:schemeClr>
                </a:solidFill>
              </a:rPr>
              <a:t>2.  I can’t see Tim’s car: I think there was an accident. </a:t>
            </a:r>
            <a:r>
              <a:rPr lang="en-US" dirty="0"/>
              <a:t/>
            </a:r>
            <a:br>
              <a:rPr lang="en-US" dirty="0"/>
            </a:br>
            <a:endParaRPr lang="en-US" dirty="0"/>
          </a:p>
        </p:txBody>
      </p:sp>
    </p:spTree>
    <p:extLst>
      <p:ext uri="{BB962C8B-B14F-4D97-AF65-F5344CB8AC3E}">
        <p14:creationId xmlns:p14="http://schemas.microsoft.com/office/powerpoint/2010/main" xmlns="" val="40856777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219200"/>
            <a:ext cx="6400800" cy="5257800"/>
          </a:xfrm>
        </p:spPr>
        <p:txBody>
          <a:bodyPr>
            <a:noAutofit/>
          </a:bodyPr>
          <a:lstStyle/>
          <a:p>
            <a:pPr>
              <a:lnSpc>
                <a:spcPct val="100000"/>
              </a:lnSpc>
            </a:pPr>
            <a:r>
              <a:rPr lang="en-US" sz="2400" dirty="0" smtClean="0">
                <a:solidFill>
                  <a:schemeClr val="accent1"/>
                </a:solidFill>
              </a:rPr>
              <a:t>1.  Grandma called the police frightened by the strange noise. </a:t>
            </a:r>
            <a:br>
              <a:rPr lang="en-US" sz="2400" dirty="0" smtClean="0">
                <a:solidFill>
                  <a:schemeClr val="accent1"/>
                </a:solidFill>
              </a:rPr>
            </a:br>
            <a:r>
              <a:rPr lang="en-US" sz="2400" dirty="0">
                <a:solidFill>
                  <a:schemeClr val="accent1"/>
                </a:solidFill>
              </a:rPr>
              <a:t/>
            </a:r>
            <a:br>
              <a:rPr lang="en-US" sz="2400" dirty="0">
                <a:solidFill>
                  <a:schemeClr val="accent1"/>
                </a:solidFill>
              </a:rPr>
            </a:br>
            <a:r>
              <a:rPr lang="en-US" sz="2400" dirty="0" smtClean="0">
                <a:solidFill>
                  <a:schemeClr val="accent1"/>
                </a:solidFill>
              </a:rPr>
              <a:t>2. Grandma, frightened by the noise, called the police. </a:t>
            </a:r>
            <a:endParaRPr lang="en-US" sz="2400" dirty="0">
              <a:solidFill>
                <a:schemeClr val="accent1"/>
              </a:solidFill>
            </a:endParaRPr>
          </a:p>
        </p:txBody>
      </p:sp>
      <p:sp>
        <p:nvSpPr>
          <p:cNvPr id="3" name="Text Placeholder 2"/>
          <p:cNvSpPr>
            <a:spLocks noGrp="1"/>
          </p:cNvSpPr>
          <p:nvPr>
            <p:ph type="body" idx="1"/>
          </p:nvPr>
        </p:nvSpPr>
        <p:spPr>
          <a:xfrm>
            <a:off x="2362200" y="228600"/>
            <a:ext cx="6400800" cy="8239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41789322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440680"/>
          </a:xfrm>
        </p:spPr>
        <p:txBody>
          <a:bodyPr>
            <a:normAutofit/>
          </a:bodyPr>
          <a:lstStyle/>
          <a:p>
            <a:r>
              <a:rPr lang="en-US" dirty="0" smtClean="0"/>
              <a:t>Answer: </a:t>
            </a:r>
            <a:br>
              <a:rPr lang="en-US" dirty="0" smtClean="0"/>
            </a:br>
            <a:r>
              <a:rPr lang="en-US" sz="6600" dirty="0" smtClean="0">
                <a:solidFill>
                  <a:schemeClr val="accent1"/>
                </a:solidFill>
              </a:rPr>
              <a:t>2. Grandma, frightened by the noise, called the police. </a:t>
            </a:r>
            <a:endParaRPr lang="en-US" sz="6600" dirty="0"/>
          </a:p>
        </p:txBody>
      </p:sp>
    </p:spTree>
    <p:extLst>
      <p:ext uri="{BB962C8B-B14F-4D97-AF65-F5344CB8AC3E}">
        <p14:creationId xmlns:p14="http://schemas.microsoft.com/office/powerpoint/2010/main" xmlns="" val="38058174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219200"/>
            <a:ext cx="6400800" cy="5257800"/>
          </a:xfrm>
        </p:spPr>
        <p:txBody>
          <a:bodyPr/>
          <a:lstStyle/>
          <a:p>
            <a:r>
              <a:rPr lang="en-US" dirty="0" smtClean="0">
                <a:solidFill>
                  <a:schemeClr val="accent1"/>
                </a:solidFill>
              </a:rPr>
              <a:t>1. </a:t>
            </a:r>
            <a:r>
              <a:rPr lang="en-US" sz="2400" dirty="0" smtClean="0">
                <a:solidFill>
                  <a:schemeClr val="accent1"/>
                </a:solidFill>
              </a:rPr>
              <a:t>While opening the package, Chris noticed that a mistake was inadvertently made. </a:t>
            </a:r>
            <a:br>
              <a:rPr lang="en-US" sz="2400" dirty="0" smtClean="0">
                <a:solidFill>
                  <a:schemeClr val="accent1"/>
                </a:solidFill>
              </a:rPr>
            </a:br>
            <a:r>
              <a:rPr lang="en-US" sz="2400" dirty="0" smtClean="0">
                <a:solidFill>
                  <a:schemeClr val="accent1"/>
                </a:solidFill>
              </a:rPr>
              <a:t/>
            </a:r>
            <a:br>
              <a:rPr lang="en-US" sz="2400" dirty="0" smtClean="0">
                <a:solidFill>
                  <a:schemeClr val="accent1"/>
                </a:solidFill>
              </a:rPr>
            </a:br>
            <a:r>
              <a:rPr lang="en-US" sz="2400" dirty="0" smtClean="0">
                <a:solidFill>
                  <a:schemeClr val="accent1"/>
                </a:solidFill>
              </a:rPr>
              <a:t>2. While opening the package, a mistake was inadvertently made. </a:t>
            </a:r>
            <a:endParaRPr lang="en-US" sz="2400" dirty="0">
              <a:solidFill>
                <a:schemeClr val="accent1"/>
              </a:solidFill>
            </a:endParaRPr>
          </a:p>
        </p:txBody>
      </p:sp>
      <p:sp>
        <p:nvSpPr>
          <p:cNvPr id="3" name="Text Placeholder 2"/>
          <p:cNvSpPr>
            <a:spLocks noGrp="1"/>
          </p:cNvSpPr>
          <p:nvPr>
            <p:ph type="body" idx="1"/>
          </p:nvPr>
        </p:nvSpPr>
        <p:spPr>
          <a:xfrm>
            <a:off x="2362200" y="152400"/>
            <a:ext cx="6400800" cy="900112"/>
          </a:xfrm>
        </p:spPr>
        <p:txBody>
          <a:bodyPr>
            <a:normAutofit/>
          </a:bodyPr>
          <a:lstStyle/>
          <a:p>
            <a:r>
              <a:rPr lang="en-US" sz="4400" dirty="0" smtClean="0"/>
              <a:t>Which is correct?</a:t>
            </a:r>
            <a:endParaRPr lang="en-US" sz="4400" dirty="0"/>
          </a:p>
        </p:txBody>
      </p:sp>
    </p:spTree>
    <p:extLst>
      <p:ext uri="{BB962C8B-B14F-4D97-AF65-F5344CB8AC3E}">
        <p14:creationId xmlns:p14="http://schemas.microsoft.com/office/powerpoint/2010/main" xmlns="" val="35321549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normAutofit/>
          </a:bodyPr>
          <a:lstStyle/>
          <a:p>
            <a:r>
              <a:rPr lang="en-US" dirty="0" smtClean="0"/>
              <a:t>Answer:</a:t>
            </a:r>
            <a:br>
              <a:rPr lang="en-US" dirty="0" smtClean="0"/>
            </a:br>
            <a:r>
              <a:rPr lang="en-US" sz="6000" dirty="0" smtClean="0">
                <a:solidFill>
                  <a:schemeClr val="accent1"/>
                </a:solidFill>
              </a:rPr>
              <a:t>1. While opening the package, Chris noticed that a mistake was inadvertently made. </a:t>
            </a:r>
            <a:endParaRPr lang="en-US" sz="6000" dirty="0"/>
          </a:p>
        </p:txBody>
      </p:sp>
    </p:spTree>
    <p:extLst>
      <p:ext uri="{BB962C8B-B14F-4D97-AF65-F5344CB8AC3E}">
        <p14:creationId xmlns:p14="http://schemas.microsoft.com/office/powerpoint/2010/main" xmlns="" val="9577829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143000"/>
            <a:ext cx="6400800" cy="5257800"/>
          </a:xfrm>
        </p:spPr>
        <p:txBody>
          <a:bodyPr/>
          <a:lstStyle/>
          <a:p>
            <a:r>
              <a:rPr lang="en-US" dirty="0" smtClean="0">
                <a:solidFill>
                  <a:schemeClr val="accent1"/>
                </a:solidFill>
              </a:rPr>
              <a:t>1. The patrol car with the loud horn usually waits near the station. </a:t>
            </a:r>
            <a:br>
              <a:rPr lang="en-US" dirty="0" smtClean="0">
                <a:solidFill>
                  <a:schemeClr val="accent1"/>
                </a:solidFill>
              </a:rPr>
            </a:br>
            <a:r>
              <a:rPr lang="en-US" dirty="0">
                <a:solidFill>
                  <a:schemeClr val="accent1"/>
                </a:solidFill>
              </a:rPr>
              <a:t/>
            </a:r>
            <a:br>
              <a:rPr lang="en-US" dirty="0">
                <a:solidFill>
                  <a:schemeClr val="accent1"/>
                </a:solidFill>
              </a:rPr>
            </a:br>
            <a:r>
              <a:rPr lang="en-US" dirty="0" smtClean="0">
                <a:solidFill>
                  <a:schemeClr val="accent1"/>
                </a:solidFill>
              </a:rPr>
              <a:t>2. The patrol </a:t>
            </a:r>
            <a:r>
              <a:rPr lang="en-US" dirty="0" smtClean="0">
                <a:solidFill>
                  <a:schemeClr val="accent1"/>
                </a:solidFill>
              </a:rPr>
              <a:t>car </a:t>
            </a:r>
            <a:r>
              <a:rPr lang="en-US" dirty="0" smtClean="0">
                <a:solidFill>
                  <a:schemeClr val="accent1"/>
                </a:solidFill>
              </a:rPr>
              <a:t>usually waits near the station with the loud horn. </a:t>
            </a:r>
            <a:endParaRPr lang="en-US" dirty="0">
              <a:solidFill>
                <a:schemeClr val="accent1"/>
              </a:solidFill>
            </a:endParaRPr>
          </a:p>
        </p:txBody>
      </p:sp>
      <p:sp>
        <p:nvSpPr>
          <p:cNvPr id="3" name="Text Placeholder 2"/>
          <p:cNvSpPr>
            <a:spLocks noGrp="1"/>
          </p:cNvSpPr>
          <p:nvPr>
            <p:ph type="body" idx="1"/>
          </p:nvPr>
        </p:nvSpPr>
        <p:spPr>
          <a:xfrm>
            <a:off x="2438400" y="304800"/>
            <a:ext cx="6400800" cy="6715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40004233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normAutofit/>
          </a:bodyPr>
          <a:lstStyle/>
          <a:p>
            <a:r>
              <a:rPr lang="en-US" dirty="0" smtClean="0"/>
              <a:t>Answer:</a:t>
            </a:r>
            <a:br>
              <a:rPr lang="en-US" dirty="0" smtClean="0"/>
            </a:br>
            <a:r>
              <a:rPr lang="en-US" sz="6600" dirty="0" smtClean="0">
                <a:solidFill>
                  <a:schemeClr val="accent1"/>
                </a:solidFill>
              </a:rPr>
              <a:t>1. The patrol car with the loud horn usually waits near the station. </a:t>
            </a:r>
            <a:endParaRPr lang="en-US" sz="6600" dirty="0"/>
          </a:p>
        </p:txBody>
      </p:sp>
    </p:spTree>
    <p:extLst>
      <p:ext uri="{BB962C8B-B14F-4D97-AF65-F5344CB8AC3E}">
        <p14:creationId xmlns:p14="http://schemas.microsoft.com/office/powerpoint/2010/main" xmlns="" val="1498236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219200"/>
            <a:ext cx="6400800" cy="5105400"/>
          </a:xfrm>
        </p:spPr>
        <p:txBody>
          <a:bodyPr/>
          <a:lstStyle/>
          <a:p>
            <a:r>
              <a:rPr lang="en-US" dirty="0" smtClean="0">
                <a:solidFill>
                  <a:schemeClr val="accent1"/>
                </a:solidFill>
              </a:rPr>
              <a:t>1. Reading the first paragraph, the book was too difficult. </a:t>
            </a:r>
            <a:br>
              <a:rPr lang="en-US" dirty="0" smtClean="0">
                <a:solidFill>
                  <a:schemeClr val="accent1"/>
                </a:solidFill>
              </a:rPr>
            </a:br>
            <a:r>
              <a:rPr lang="en-US" dirty="0">
                <a:solidFill>
                  <a:schemeClr val="accent1"/>
                </a:solidFill>
              </a:rPr>
              <a:t/>
            </a:r>
            <a:br>
              <a:rPr lang="en-US" dirty="0">
                <a:solidFill>
                  <a:schemeClr val="accent1"/>
                </a:solidFill>
              </a:rPr>
            </a:br>
            <a:r>
              <a:rPr lang="en-US" dirty="0" smtClean="0">
                <a:solidFill>
                  <a:schemeClr val="accent1"/>
                </a:solidFill>
              </a:rPr>
              <a:t>2. Reading the first paragraph, I realized the book was too difficult. </a:t>
            </a:r>
            <a:endParaRPr lang="en-US" dirty="0">
              <a:solidFill>
                <a:schemeClr val="accent1"/>
              </a:solidFill>
            </a:endParaRPr>
          </a:p>
        </p:txBody>
      </p:sp>
      <p:sp>
        <p:nvSpPr>
          <p:cNvPr id="3" name="Text Placeholder 2"/>
          <p:cNvSpPr>
            <a:spLocks noGrp="1"/>
          </p:cNvSpPr>
          <p:nvPr>
            <p:ph type="body" idx="1"/>
          </p:nvPr>
        </p:nvSpPr>
        <p:spPr>
          <a:xfrm>
            <a:off x="2362200" y="228600"/>
            <a:ext cx="6400800" cy="747712"/>
          </a:xfrm>
        </p:spPr>
        <p:txBody>
          <a:bodyPr>
            <a:normAutofit/>
          </a:bodyPr>
          <a:lstStyle/>
          <a:p>
            <a:r>
              <a:rPr lang="en-US" sz="4400" dirty="0" smtClean="0"/>
              <a:t>Which is correct?</a:t>
            </a:r>
            <a:endParaRPr lang="en-US" sz="4400" dirty="0"/>
          </a:p>
        </p:txBody>
      </p:sp>
    </p:spTree>
    <p:extLst>
      <p:ext uri="{BB962C8B-B14F-4D97-AF65-F5344CB8AC3E}">
        <p14:creationId xmlns:p14="http://schemas.microsoft.com/office/powerpoint/2010/main" xmlns="" val="19573530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78880"/>
          </a:xfrm>
        </p:spPr>
        <p:txBody>
          <a:bodyPr>
            <a:normAutofit/>
          </a:bodyPr>
          <a:lstStyle/>
          <a:p>
            <a:r>
              <a:rPr lang="en-US" dirty="0" smtClean="0"/>
              <a:t>Answer: </a:t>
            </a:r>
            <a:br>
              <a:rPr lang="en-US" dirty="0" smtClean="0"/>
            </a:br>
            <a:r>
              <a:rPr lang="en-US" sz="6000" dirty="0" smtClean="0">
                <a:solidFill>
                  <a:schemeClr val="accent1"/>
                </a:solidFill>
              </a:rPr>
              <a:t>2. Reading the first paragraph, I realized the book was too difficult. </a:t>
            </a:r>
            <a:r>
              <a:rPr lang="en-US" dirty="0"/>
              <a:t/>
            </a:r>
            <a:br>
              <a:rPr lang="en-US" dirty="0"/>
            </a:br>
            <a:endParaRPr lang="en-US" dirty="0"/>
          </a:p>
        </p:txBody>
      </p:sp>
    </p:spTree>
    <p:extLst>
      <p:ext uri="{BB962C8B-B14F-4D97-AF65-F5344CB8AC3E}">
        <p14:creationId xmlns:p14="http://schemas.microsoft.com/office/powerpoint/2010/main" xmlns="" val="40267788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066800"/>
            <a:ext cx="6400800" cy="5334000"/>
          </a:xfrm>
        </p:spPr>
        <p:txBody>
          <a:bodyPr>
            <a:normAutofit/>
          </a:bodyPr>
          <a:lstStyle/>
          <a:p>
            <a:pPr>
              <a:lnSpc>
                <a:spcPct val="100000"/>
              </a:lnSpc>
            </a:pPr>
            <a:r>
              <a:rPr lang="en-US" sz="6600" dirty="0" smtClean="0">
                <a:solidFill>
                  <a:schemeClr val="accent1"/>
                </a:solidFill>
              </a:rPr>
              <a:t>Phil is a player (who / whom) always does his best. </a:t>
            </a:r>
            <a:endParaRPr lang="en-US" sz="6600" dirty="0">
              <a:solidFill>
                <a:schemeClr val="accent1"/>
              </a:solidFill>
            </a:endParaRPr>
          </a:p>
        </p:txBody>
      </p:sp>
      <p:sp>
        <p:nvSpPr>
          <p:cNvPr id="3" name="Text Placeholder 2"/>
          <p:cNvSpPr>
            <a:spLocks noGrp="1"/>
          </p:cNvSpPr>
          <p:nvPr>
            <p:ph type="body" idx="1"/>
          </p:nvPr>
        </p:nvSpPr>
        <p:spPr>
          <a:xfrm>
            <a:off x="2514600" y="304800"/>
            <a:ext cx="6400800" cy="595312"/>
          </a:xfrm>
        </p:spPr>
        <p:txBody>
          <a:bodyPr>
            <a:normAutofit/>
          </a:bodyPr>
          <a:lstStyle/>
          <a:p>
            <a:r>
              <a:rPr lang="en-US" sz="4400" dirty="0" smtClean="0"/>
              <a:t>Which is correct?</a:t>
            </a:r>
            <a:endParaRPr lang="en-US" sz="4400" dirty="0"/>
          </a:p>
        </p:txBody>
      </p:sp>
    </p:spTree>
    <p:extLst>
      <p:ext uri="{BB962C8B-B14F-4D97-AF65-F5344CB8AC3E}">
        <p14:creationId xmlns:p14="http://schemas.microsoft.com/office/powerpoint/2010/main" xmlns="" val="8917266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normAutofit/>
          </a:bodyPr>
          <a:lstStyle/>
          <a:p>
            <a:r>
              <a:rPr lang="en-US" dirty="0" smtClean="0"/>
              <a:t>Answer:</a:t>
            </a:r>
            <a:br>
              <a:rPr lang="en-US" dirty="0" smtClean="0"/>
            </a:br>
            <a:r>
              <a:rPr lang="en-US" sz="9600" dirty="0" smtClean="0">
                <a:solidFill>
                  <a:schemeClr val="accent1"/>
                </a:solidFill>
              </a:rPr>
              <a:t>Who</a:t>
            </a:r>
            <a:endParaRPr lang="en-US" sz="9600" dirty="0">
              <a:solidFill>
                <a:schemeClr val="accent1"/>
              </a:solidFill>
            </a:endParaRPr>
          </a:p>
        </p:txBody>
      </p:sp>
    </p:spTree>
    <p:extLst>
      <p:ext uri="{BB962C8B-B14F-4D97-AF65-F5344CB8AC3E}">
        <p14:creationId xmlns:p14="http://schemas.microsoft.com/office/powerpoint/2010/main" xmlns="" val="3363251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304800"/>
            <a:ext cx="6400800" cy="6172200"/>
          </a:xfrm>
        </p:spPr>
        <p:txBody>
          <a:bodyPr/>
          <a:lstStyle/>
          <a:p>
            <a:r>
              <a:rPr lang="en-US" dirty="0" smtClean="0"/>
              <a:t>Is the underlined word a direct or indirect object?</a:t>
            </a:r>
            <a:br>
              <a:rPr lang="en-US" dirty="0" smtClean="0"/>
            </a:br>
            <a:r>
              <a:rPr lang="en-US" dirty="0" smtClean="0"/>
              <a:t/>
            </a:r>
            <a:br>
              <a:rPr lang="en-US" dirty="0" smtClean="0"/>
            </a:br>
            <a:r>
              <a:rPr lang="en-US" dirty="0"/>
              <a:t/>
            </a:r>
            <a:br>
              <a:rPr lang="en-US" dirty="0"/>
            </a:br>
            <a:r>
              <a:rPr lang="en-US" dirty="0"/>
              <a:t/>
            </a:r>
            <a:br>
              <a:rPr lang="en-US" dirty="0"/>
            </a:br>
            <a:r>
              <a:rPr lang="en-US" dirty="0" smtClean="0">
                <a:solidFill>
                  <a:schemeClr val="accent1">
                    <a:lumMod val="75000"/>
                  </a:schemeClr>
                </a:solidFill>
              </a:rPr>
              <a:t>Norman Gave </a:t>
            </a:r>
            <a:r>
              <a:rPr lang="en-US" u="sng" dirty="0" smtClean="0">
                <a:solidFill>
                  <a:schemeClr val="accent1">
                    <a:lumMod val="75000"/>
                  </a:schemeClr>
                </a:solidFill>
              </a:rPr>
              <a:t>suzy </a:t>
            </a:r>
            <a:r>
              <a:rPr lang="en-US" dirty="0" smtClean="0">
                <a:solidFill>
                  <a:schemeClr val="accent1">
                    <a:lumMod val="75000"/>
                  </a:schemeClr>
                </a:solidFill>
              </a:rPr>
              <a:t>the flu.</a:t>
            </a:r>
            <a:endParaRPr lang="en-US" dirty="0">
              <a:solidFill>
                <a:schemeClr val="accent1">
                  <a:lumMod val="75000"/>
                </a:schemeClr>
              </a:solidFill>
            </a:endParaRPr>
          </a:p>
        </p:txBody>
      </p:sp>
    </p:spTree>
    <p:extLst>
      <p:ext uri="{BB962C8B-B14F-4D97-AF65-F5344CB8AC3E}">
        <p14:creationId xmlns:p14="http://schemas.microsoft.com/office/powerpoint/2010/main" xmlns="" val="20735658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486400"/>
          </a:xfrm>
        </p:spPr>
        <p:txBody>
          <a:bodyPr>
            <a:normAutofit/>
          </a:bodyPr>
          <a:lstStyle/>
          <a:p>
            <a:pPr>
              <a:lnSpc>
                <a:spcPct val="100000"/>
              </a:lnSpc>
            </a:pPr>
            <a:r>
              <a:rPr lang="en-US" sz="6600" dirty="0" smtClean="0">
                <a:solidFill>
                  <a:schemeClr val="accent1"/>
                </a:solidFill>
              </a:rPr>
              <a:t>From (who / whom) did you get your information?</a:t>
            </a:r>
            <a:endParaRPr lang="en-US" sz="6600" dirty="0">
              <a:solidFill>
                <a:schemeClr val="accent1"/>
              </a:solidFill>
            </a:endParaRPr>
          </a:p>
        </p:txBody>
      </p:sp>
      <p:sp>
        <p:nvSpPr>
          <p:cNvPr id="3" name="Text Placeholder 2"/>
          <p:cNvSpPr>
            <a:spLocks noGrp="1"/>
          </p:cNvSpPr>
          <p:nvPr>
            <p:ph type="body" idx="1"/>
          </p:nvPr>
        </p:nvSpPr>
        <p:spPr>
          <a:xfrm>
            <a:off x="2438400" y="381000"/>
            <a:ext cx="6400800" cy="519112"/>
          </a:xfrm>
        </p:spPr>
        <p:txBody>
          <a:bodyPr>
            <a:normAutofit/>
          </a:bodyPr>
          <a:lstStyle/>
          <a:p>
            <a:r>
              <a:rPr lang="en-US" sz="4800" dirty="0" smtClean="0"/>
              <a:t>Which is correct?</a:t>
            </a:r>
            <a:endParaRPr lang="en-US" sz="4800" dirty="0"/>
          </a:p>
        </p:txBody>
      </p:sp>
    </p:spTree>
    <p:extLst>
      <p:ext uri="{BB962C8B-B14F-4D97-AF65-F5344CB8AC3E}">
        <p14:creationId xmlns:p14="http://schemas.microsoft.com/office/powerpoint/2010/main" xmlns="" val="1454505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4754880"/>
          </a:xfrm>
        </p:spPr>
        <p:txBody>
          <a:bodyPr>
            <a:normAutofit/>
          </a:bodyPr>
          <a:lstStyle/>
          <a:p>
            <a:r>
              <a:rPr lang="en-US" dirty="0" smtClean="0"/>
              <a:t>Answer:</a:t>
            </a:r>
            <a:br>
              <a:rPr lang="en-US" dirty="0" smtClean="0"/>
            </a:br>
            <a:r>
              <a:rPr lang="en-US" sz="8000" dirty="0" smtClean="0">
                <a:solidFill>
                  <a:schemeClr val="accent1"/>
                </a:solidFill>
              </a:rPr>
              <a:t>Whom</a:t>
            </a:r>
            <a:endParaRPr lang="en-US" sz="8000" dirty="0">
              <a:solidFill>
                <a:schemeClr val="accent1"/>
              </a:solidFill>
            </a:endParaRPr>
          </a:p>
        </p:txBody>
      </p:sp>
    </p:spTree>
    <p:extLst>
      <p:ext uri="{BB962C8B-B14F-4D97-AF65-F5344CB8AC3E}">
        <p14:creationId xmlns:p14="http://schemas.microsoft.com/office/powerpoint/2010/main" xmlns="" val="36453995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066800"/>
            <a:ext cx="6400800" cy="5410200"/>
          </a:xfrm>
        </p:spPr>
        <p:txBody>
          <a:bodyPr>
            <a:normAutofit/>
          </a:bodyPr>
          <a:lstStyle/>
          <a:p>
            <a:pPr>
              <a:lnSpc>
                <a:spcPct val="100000"/>
              </a:lnSpc>
            </a:pPr>
            <a:r>
              <a:rPr lang="en-US" sz="7200" dirty="0" smtClean="0">
                <a:solidFill>
                  <a:schemeClr val="accent1"/>
                </a:solidFill>
              </a:rPr>
              <a:t>Lou has a newer bike than (he / him). </a:t>
            </a:r>
            <a:endParaRPr lang="en-US" sz="7200" dirty="0">
              <a:solidFill>
                <a:schemeClr val="accent1"/>
              </a:solidFill>
            </a:endParaRPr>
          </a:p>
        </p:txBody>
      </p:sp>
      <p:sp>
        <p:nvSpPr>
          <p:cNvPr id="3" name="Text Placeholder 2"/>
          <p:cNvSpPr>
            <a:spLocks noGrp="1"/>
          </p:cNvSpPr>
          <p:nvPr>
            <p:ph type="body" idx="1"/>
          </p:nvPr>
        </p:nvSpPr>
        <p:spPr>
          <a:xfrm>
            <a:off x="2438400" y="304800"/>
            <a:ext cx="6400800" cy="595312"/>
          </a:xfrm>
        </p:spPr>
        <p:txBody>
          <a:bodyPr>
            <a:normAutofit/>
          </a:bodyPr>
          <a:lstStyle/>
          <a:p>
            <a:r>
              <a:rPr lang="en-US" sz="4400" dirty="0" smtClean="0"/>
              <a:t>Which is correct?</a:t>
            </a:r>
            <a:endParaRPr lang="en-US" sz="4400" dirty="0"/>
          </a:p>
        </p:txBody>
      </p:sp>
    </p:spTree>
    <p:extLst>
      <p:ext uri="{BB962C8B-B14F-4D97-AF65-F5344CB8AC3E}">
        <p14:creationId xmlns:p14="http://schemas.microsoft.com/office/powerpoint/2010/main" xmlns="" val="38741549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669280"/>
          </a:xfrm>
        </p:spPr>
        <p:txBody>
          <a:bodyPr/>
          <a:lstStyle/>
          <a:p>
            <a:r>
              <a:rPr lang="en-US" dirty="0" smtClean="0"/>
              <a:t>Answer:</a:t>
            </a:r>
            <a:br>
              <a:rPr lang="en-US" dirty="0" smtClean="0"/>
            </a:br>
            <a:r>
              <a:rPr lang="en-US" sz="13800" dirty="0" smtClean="0">
                <a:solidFill>
                  <a:schemeClr val="accent1"/>
                </a:solidFill>
              </a:rPr>
              <a:t>He</a:t>
            </a:r>
            <a:endParaRPr lang="en-US" sz="13800" dirty="0"/>
          </a:p>
        </p:txBody>
      </p:sp>
    </p:spTree>
    <p:extLst>
      <p:ext uri="{BB962C8B-B14F-4D97-AF65-F5344CB8AC3E}">
        <p14:creationId xmlns:p14="http://schemas.microsoft.com/office/powerpoint/2010/main" xmlns="" val="5645081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562600"/>
          </a:xfrm>
        </p:spPr>
        <p:txBody>
          <a:bodyPr>
            <a:noAutofit/>
          </a:bodyPr>
          <a:lstStyle/>
          <a:p>
            <a:pPr>
              <a:lnSpc>
                <a:spcPct val="100000"/>
              </a:lnSpc>
            </a:pPr>
            <a:r>
              <a:rPr lang="en-US" sz="7200" dirty="0" smtClean="0">
                <a:solidFill>
                  <a:schemeClr val="accent1"/>
                </a:solidFill>
              </a:rPr>
              <a:t>(Who / Whom) have you shown the pictures to?</a:t>
            </a:r>
            <a:endParaRPr lang="en-US" sz="7200" dirty="0">
              <a:solidFill>
                <a:schemeClr val="accent1"/>
              </a:solidFill>
            </a:endParaRPr>
          </a:p>
        </p:txBody>
      </p:sp>
      <p:sp>
        <p:nvSpPr>
          <p:cNvPr id="3" name="Text Placeholder 2"/>
          <p:cNvSpPr>
            <a:spLocks noGrp="1"/>
          </p:cNvSpPr>
          <p:nvPr>
            <p:ph type="body" idx="1"/>
          </p:nvPr>
        </p:nvSpPr>
        <p:spPr>
          <a:xfrm>
            <a:off x="2286000" y="152400"/>
            <a:ext cx="6400800" cy="595312"/>
          </a:xfrm>
        </p:spPr>
        <p:txBody>
          <a:bodyPr>
            <a:normAutofit/>
          </a:bodyPr>
          <a:lstStyle/>
          <a:p>
            <a:r>
              <a:rPr lang="en-US" sz="4400" dirty="0" smtClean="0"/>
              <a:t>Which is correct?</a:t>
            </a:r>
            <a:endParaRPr lang="en-US" sz="4400" dirty="0"/>
          </a:p>
        </p:txBody>
      </p:sp>
    </p:spTree>
    <p:extLst>
      <p:ext uri="{BB962C8B-B14F-4D97-AF65-F5344CB8AC3E}">
        <p14:creationId xmlns:p14="http://schemas.microsoft.com/office/powerpoint/2010/main" xmlns="" val="37507863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126480"/>
          </a:xfrm>
        </p:spPr>
        <p:txBody>
          <a:bodyPr/>
          <a:lstStyle/>
          <a:p>
            <a:r>
              <a:rPr lang="en-US" dirty="0" smtClean="0"/>
              <a:t>Answer:</a:t>
            </a:r>
            <a:br>
              <a:rPr lang="en-US" dirty="0" smtClean="0"/>
            </a:br>
            <a:r>
              <a:rPr lang="en-US" sz="8800" dirty="0" smtClean="0">
                <a:solidFill>
                  <a:schemeClr val="accent1"/>
                </a:solidFill>
              </a:rPr>
              <a:t>Whom</a:t>
            </a:r>
            <a:endParaRPr lang="en-US" sz="8800" dirty="0">
              <a:solidFill>
                <a:schemeClr val="accent1"/>
              </a:solidFill>
            </a:endParaRPr>
          </a:p>
        </p:txBody>
      </p:sp>
    </p:spTree>
    <p:extLst>
      <p:ext uri="{BB962C8B-B14F-4D97-AF65-F5344CB8AC3E}">
        <p14:creationId xmlns:p14="http://schemas.microsoft.com/office/powerpoint/2010/main" xmlns="" val="39911090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838200"/>
            <a:ext cx="6400800" cy="5562600"/>
          </a:xfrm>
        </p:spPr>
        <p:txBody>
          <a:bodyPr>
            <a:normAutofit/>
          </a:bodyPr>
          <a:lstStyle/>
          <a:p>
            <a:pPr>
              <a:lnSpc>
                <a:spcPct val="100000"/>
              </a:lnSpc>
            </a:pPr>
            <a:r>
              <a:rPr lang="en-US" sz="6600" dirty="0" smtClean="0">
                <a:solidFill>
                  <a:schemeClr val="accent1"/>
                </a:solidFill>
              </a:rPr>
              <a:t>(Who / Whom) was the last to leave the classroom?</a:t>
            </a:r>
            <a:endParaRPr lang="en-US" sz="6600" dirty="0">
              <a:solidFill>
                <a:schemeClr val="accent1"/>
              </a:solidFill>
            </a:endParaRPr>
          </a:p>
        </p:txBody>
      </p:sp>
      <p:sp>
        <p:nvSpPr>
          <p:cNvPr id="3" name="Text Placeholder 2"/>
          <p:cNvSpPr>
            <a:spLocks noGrp="1"/>
          </p:cNvSpPr>
          <p:nvPr>
            <p:ph type="body" idx="1"/>
          </p:nvPr>
        </p:nvSpPr>
        <p:spPr>
          <a:xfrm>
            <a:off x="2362200" y="152400"/>
            <a:ext cx="6400800" cy="5191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855954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lstStyle/>
          <a:p>
            <a:r>
              <a:rPr lang="en-US" dirty="0" smtClean="0"/>
              <a:t>Answer:</a:t>
            </a:r>
            <a:br>
              <a:rPr lang="en-US" dirty="0" smtClean="0"/>
            </a:br>
            <a:r>
              <a:rPr lang="en-US" sz="8800" dirty="0" smtClean="0">
                <a:solidFill>
                  <a:schemeClr val="accent1"/>
                </a:solidFill>
              </a:rPr>
              <a:t>Who</a:t>
            </a:r>
            <a:endParaRPr lang="en-US" sz="8800" dirty="0">
              <a:solidFill>
                <a:schemeClr val="accent1"/>
              </a:solidFill>
            </a:endParaRPr>
          </a:p>
        </p:txBody>
      </p:sp>
    </p:spTree>
    <p:extLst>
      <p:ext uri="{BB962C8B-B14F-4D97-AF65-F5344CB8AC3E}">
        <p14:creationId xmlns:p14="http://schemas.microsoft.com/office/powerpoint/2010/main" xmlns="" val="22353440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066800"/>
            <a:ext cx="6400800" cy="5486400"/>
          </a:xfrm>
        </p:spPr>
        <p:txBody>
          <a:bodyPr>
            <a:normAutofit/>
          </a:bodyPr>
          <a:lstStyle/>
          <a:p>
            <a:pPr>
              <a:lnSpc>
                <a:spcPct val="100000"/>
              </a:lnSpc>
            </a:pPr>
            <a:r>
              <a:rPr lang="en-US" sz="8000" dirty="0" smtClean="0">
                <a:solidFill>
                  <a:schemeClr val="accent1"/>
                </a:solidFill>
              </a:rPr>
              <a:t>Henry was friendlier to her than (I / Me). </a:t>
            </a:r>
            <a:endParaRPr lang="en-US" sz="8000" dirty="0">
              <a:solidFill>
                <a:schemeClr val="accent1"/>
              </a:solidFill>
            </a:endParaRPr>
          </a:p>
        </p:txBody>
      </p:sp>
      <p:sp>
        <p:nvSpPr>
          <p:cNvPr id="3" name="Text Placeholder 2"/>
          <p:cNvSpPr>
            <a:spLocks noGrp="1"/>
          </p:cNvSpPr>
          <p:nvPr>
            <p:ph type="body" idx="1"/>
          </p:nvPr>
        </p:nvSpPr>
        <p:spPr>
          <a:xfrm>
            <a:off x="2438400" y="304800"/>
            <a:ext cx="6400800" cy="5953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4145929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440680"/>
          </a:xfrm>
        </p:spPr>
        <p:txBody>
          <a:bodyPr>
            <a:normAutofit/>
          </a:bodyPr>
          <a:lstStyle/>
          <a:p>
            <a:r>
              <a:rPr lang="en-US" dirty="0" smtClean="0"/>
              <a:t>Answer:</a:t>
            </a:r>
            <a:br>
              <a:rPr lang="en-US" dirty="0" smtClean="0"/>
            </a:br>
            <a:r>
              <a:rPr lang="en-US" sz="9600" dirty="0">
                <a:solidFill>
                  <a:schemeClr val="accent1"/>
                </a:solidFill>
              </a:rPr>
              <a:t>I</a:t>
            </a:r>
          </a:p>
        </p:txBody>
      </p:sp>
    </p:spTree>
    <p:extLst>
      <p:ext uri="{BB962C8B-B14F-4D97-AF65-F5344CB8AC3E}">
        <p14:creationId xmlns:p14="http://schemas.microsoft.com/office/powerpoint/2010/main" xmlns="" val="979900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974080"/>
          </a:xfrm>
        </p:spPr>
        <p:txBody>
          <a:bodyPr/>
          <a:lstStyle/>
          <a:p>
            <a:r>
              <a:rPr lang="en-US" dirty="0" smtClean="0"/>
              <a:t>Answer:</a:t>
            </a:r>
            <a:br>
              <a:rPr lang="en-US" dirty="0" smtClean="0"/>
            </a:br>
            <a:r>
              <a:rPr lang="en-US" dirty="0"/>
              <a:t/>
            </a:r>
            <a:br>
              <a:rPr lang="en-US" dirty="0"/>
            </a:br>
            <a:r>
              <a:rPr lang="en-US" dirty="0" smtClean="0">
                <a:solidFill>
                  <a:schemeClr val="accent1">
                    <a:lumMod val="75000"/>
                  </a:schemeClr>
                </a:solidFill>
              </a:rPr>
              <a:t>Indirect Object</a:t>
            </a:r>
            <a:endParaRPr lang="en-US" dirty="0">
              <a:solidFill>
                <a:schemeClr val="accent1">
                  <a:lumMod val="75000"/>
                </a:schemeClr>
              </a:solidFill>
            </a:endParaRPr>
          </a:p>
        </p:txBody>
      </p:sp>
    </p:spTree>
    <p:extLst>
      <p:ext uri="{BB962C8B-B14F-4D97-AF65-F5344CB8AC3E}">
        <p14:creationId xmlns:p14="http://schemas.microsoft.com/office/powerpoint/2010/main" xmlns="" val="3451604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486400"/>
          </a:xfrm>
        </p:spPr>
        <p:txBody>
          <a:bodyPr>
            <a:normAutofit/>
          </a:bodyPr>
          <a:lstStyle/>
          <a:p>
            <a:pPr>
              <a:lnSpc>
                <a:spcPct val="100000"/>
              </a:lnSpc>
            </a:pPr>
            <a:r>
              <a:rPr lang="en-US" sz="6600" dirty="0" smtClean="0">
                <a:solidFill>
                  <a:schemeClr val="accent1"/>
                </a:solidFill>
              </a:rPr>
              <a:t>You are less skilled in gymnastics than (She/ Her).</a:t>
            </a:r>
            <a:endParaRPr lang="en-US" sz="6600" dirty="0">
              <a:solidFill>
                <a:schemeClr val="accent1"/>
              </a:solidFill>
            </a:endParaRPr>
          </a:p>
        </p:txBody>
      </p:sp>
      <p:sp>
        <p:nvSpPr>
          <p:cNvPr id="3" name="Text Placeholder 2"/>
          <p:cNvSpPr>
            <a:spLocks noGrp="1"/>
          </p:cNvSpPr>
          <p:nvPr>
            <p:ph type="body" idx="1"/>
          </p:nvPr>
        </p:nvSpPr>
        <p:spPr>
          <a:xfrm>
            <a:off x="2362200" y="381000"/>
            <a:ext cx="6400800" cy="442912"/>
          </a:xfrm>
        </p:spPr>
        <p:txBody>
          <a:bodyPr>
            <a:normAutofit/>
          </a:bodyPr>
          <a:lstStyle/>
          <a:p>
            <a:r>
              <a:rPr lang="en-US" sz="3600" dirty="0" smtClean="0"/>
              <a:t>Which is correct?</a:t>
            </a:r>
            <a:endParaRPr lang="en-US" sz="3600" dirty="0"/>
          </a:p>
        </p:txBody>
      </p:sp>
    </p:spTree>
    <p:extLst>
      <p:ext uri="{BB962C8B-B14F-4D97-AF65-F5344CB8AC3E}">
        <p14:creationId xmlns:p14="http://schemas.microsoft.com/office/powerpoint/2010/main" xmlns="" val="36791499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440680"/>
          </a:xfrm>
        </p:spPr>
        <p:txBody>
          <a:bodyPr>
            <a:normAutofit/>
          </a:bodyPr>
          <a:lstStyle/>
          <a:p>
            <a:r>
              <a:rPr lang="en-US" dirty="0" smtClean="0"/>
              <a:t>Answer:</a:t>
            </a:r>
            <a:br>
              <a:rPr lang="en-US" dirty="0" smtClean="0"/>
            </a:br>
            <a:r>
              <a:rPr lang="en-US" sz="9600" dirty="0" smtClean="0">
                <a:solidFill>
                  <a:schemeClr val="accent1"/>
                </a:solidFill>
              </a:rPr>
              <a:t>She</a:t>
            </a:r>
            <a:endParaRPr lang="en-US" sz="9600" dirty="0">
              <a:solidFill>
                <a:schemeClr val="accent1"/>
              </a:solidFill>
            </a:endParaRPr>
          </a:p>
        </p:txBody>
      </p:sp>
    </p:spTree>
    <p:extLst>
      <p:ext uri="{BB962C8B-B14F-4D97-AF65-F5344CB8AC3E}">
        <p14:creationId xmlns:p14="http://schemas.microsoft.com/office/powerpoint/2010/main" xmlns="" val="120804620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486400"/>
          </a:xfrm>
        </p:spPr>
        <p:txBody>
          <a:bodyPr>
            <a:normAutofit/>
          </a:bodyPr>
          <a:lstStyle/>
          <a:p>
            <a:pPr>
              <a:lnSpc>
                <a:spcPct val="100000"/>
              </a:lnSpc>
            </a:pPr>
            <a:r>
              <a:rPr lang="en-US" sz="4800" dirty="0" smtClean="0">
                <a:solidFill>
                  <a:schemeClr val="accent1"/>
                </a:solidFill>
              </a:rPr>
              <a:t>In the park, a crumbling pavilion used for concerts (evokes / evoke) memories of the past. </a:t>
            </a:r>
            <a:endParaRPr lang="en-US" sz="4800" dirty="0">
              <a:solidFill>
                <a:schemeClr val="accent1"/>
              </a:solidFill>
            </a:endParaRPr>
          </a:p>
        </p:txBody>
      </p:sp>
      <p:sp>
        <p:nvSpPr>
          <p:cNvPr id="3" name="Text Placeholder 2"/>
          <p:cNvSpPr>
            <a:spLocks noGrp="1"/>
          </p:cNvSpPr>
          <p:nvPr>
            <p:ph type="body" idx="1"/>
          </p:nvPr>
        </p:nvSpPr>
        <p:spPr>
          <a:xfrm>
            <a:off x="2438400" y="381000"/>
            <a:ext cx="6400800" cy="4429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42228158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897880"/>
          </a:xfrm>
        </p:spPr>
        <p:txBody>
          <a:bodyPr>
            <a:normAutofit/>
          </a:bodyPr>
          <a:lstStyle/>
          <a:p>
            <a:r>
              <a:rPr lang="en-US" dirty="0" smtClean="0"/>
              <a:t>Answer:</a:t>
            </a:r>
            <a:br>
              <a:rPr lang="en-US" dirty="0" smtClean="0"/>
            </a:br>
            <a:r>
              <a:rPr lang="en-US" sz="8800" dirty="0" smtClean="0">
                <a:solidFill>
                  <a:schemeClr val="accent1"/>
                </a:solidFill>
              </a:rPr>
              <a:t>Evokes</a:t>
            </a:r>
            <a:r>
              <a:rPr lang="en-US" dirty="0" smtClean="0"/>
              <a:t> </a:t>
            </a:r>
            <a:endParaRPr lang="en-US" dirty="0"/>
          </a:p>
        </p:txBody>
      </p:sp>
    </p:spTree>
    <p:extLst>
      <p:ext uri="{BB962C8B-B14F-4D97-AF65-F5344CB8AC3E}">
        <p14:creationId xmlns:p14="http://schemas.microsoft.com/office/powerpoint/2010/main" xmlns="" val="38043680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410200"/>
          </a:xfrm>
        </p:spPr>
        <p:txBody>
          <a:bodyPr>
            <a:normAutofit/>
          </a:bodyPr>
          <a:lstStyle/>
          <a:p>
            <a:pPr>
              <a:lnSpc>
                <a:spcPct val="100000"/>
              </a:lnSpc>
            </a:pPr>
            <a:r>
              <a:rPr lang="en-US" sz="5400" dirty="0" smtClean="0">
                <a:solidFill>
                  <a:schemeClr val="accent1"/>
                </a:solidFill>
              </a:rPr>
              <a:t>Seen through a microscope, the snowflake’s lacy pattern (fills / fill) us with wonder. </a:t>
            </a:r>
            <a:endParaRPr lang="en-US" sz="5400" dirty="0">
              <a:solidFill>
                <a:schemeClr val="accent1"/>
              </a:solidFill>
            </a:endParaRPr>
          </a:p>
        </p:txBody>
      </p:sp>
      <p:sp>
        <p:nvSpPr>
          <p:cNvPr id="3" name="Text Placeholder 2"/>
          <p:cNvSpPr>
            <a:spLocks noGrp="1"/>
          </p:cNvSpPr>
          <p:nvPr>
            <p:ph type="body" idx="1"/>
          </p:nvPr>
        </p:nvSpPr>
        <p:spPr>
          <a:xfrm>
            <a:off x="2438400" y="304800"/>
            <a:ext cx="6400800" cy="5191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38904365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669280"/>
          </a:xfrm>
        </p:spPr>
        <p:txBody>
          <a:bodyPr>
            <a:normAutofit/>
          </a:bodyPr>
          <a:lstStyle/>
          <a:p>
            <a:r>
              <a:rPr lang="en-US" dirty="0" smtClean="0"/>
              <a:t>Answer:</a:t>
            </a:r>
            <a:br>
              <a:rPr lang="en-US" dirty="0" smtClean="0"/>
            </a:br>
            <a:r>
              <a:rPr lang="en-US" sz="8800" dirty="0" smtClean="0">
                <a:solidFill>
                  <a:schemeClr val="accent1"/>
                </a:solidFill>
              </a:rPr>
              <a:t>Fills</a:t>
            </a:r>
            <a:endParaRPr lang="en-US" sz="8800" dirty="0">
              <a:solidFill>
                <a:schemeClr val="accent1"/>
              </a:solidFill>
            </a:endParaRPr>
          </a:p>
        </p:txBody>
      </p:sp>
    </p:spTree>
    <p:extLst>
      <p:ext uri="{BB962C8B-B14F-4D97-AF65-F5344CB8AC3E}">
        <p14:creationId xmlns:p14="http://schemas.microsoft.com/office/powerpoint/2010/main" xmlns="" val="31309054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143000"/>
            <a:ext cx="6400800" cy="5486400"/>
          </a:xfrm>
        </p:spPr>
        <p:txBody>
          <a:bodyPr>
            <a:normAutofit/>
          </a:bodyPr>
          <a:lstStyle/>
          <a:p>
            <a:pPr>
              <a:lnSpc>
                <a:spcPct val="100000"/>
              </a:lnSpc>
            </a:pPr>
            <a:r>
              <a:rPr lang="en-US" sz="4800" dirty="0" smtClean="0">
                <a:solidFill>
                  <a:schemeClr val="accent1"/>
                </a:solidFill>
              </a:rPr>
              <a:t>Her only piece of jewelry, an unusual pendant made with tiny seashells, (is / are) hanging from her neck. </a:t>
            </a:r>
            <a:endParaRPr lang="en-US" sz="4800" dirty="0">
              <a:solidFill>
                <a:schemeClr val="accent1"/>
              </a:solidFill>
            </a:endParaRPr>
          </a:p>
        </p:txBody>
      </p:sp>
      <p:sp>
        <p:nvSpPr>
          <p:cNvPr id="3" name="Text Placeholder 2"/>
          <p:cNvSpPr>
            <a:spLocks noGrp="1"/>
          </p:cNvSpPr>
          <p:nvPr>
            <p:ph type="body" idx="1"/>
          </p:nvPr>
        </p:nvSpPr>
        <p:spPr>
          <a:xfrm>
            <a:off x="2362200" y="381000"/>
            <a:ext cx="6400800" cy="5191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115859061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745480"/>
          </a:xfrm>
        </p:spPr>
        <p:txBody>
          <a:bodyPr>
            <a:normAutofit/>
          </a:bodyPr>
          <a:lstStyle/>
          <a:p>
            <a:r>
              <a:rPr lang="en-US" dirty="0" smtClean="0"/>
              <a:t>Answer:</a:t>
            </a:r>
            <a:br>
              <a:rPr lang="en-US" dirty="0" smtClean="0"/>
            </a:br>
            <a:r>
              <a:rPr lang="en-US" sz="8000" dirty="0" smtClean="0">
                <a:solidFill>
                  <a:schemeClr val="accent1"/>
                </a:solidFill>
              </a:rPr>
              <a:t>Is</a:t>
            </a:r>
            <a:endParaRPr lang="en-US" sz="8000" dirty="0">
              <a:solidFill>
                <a:schemeClr val="accent1"/>
              </a:solidFill>
            </a:endParaRPr>
          </a:p>
        </p:txBody>
      </p:sp>
    </p:spTree>
    <p:extLst>
      <p:ext uri="{BB962C8B-B14F-4D97-AF65-F5344CB8AC3E}">
        <p14:creationId xmlns:p14="http://schemas.microsoft.com/office/powerpoint/2010/main" xmlns="" val="28643781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990600"/>
            <a:ext cx="6400800" cy="5562600"/>
          </a:xfrm>
        </p:spPr>
        <p:txBody>
          <a:bodyPr>
            <a:normAutofit/>
          </a:bodyPr>
          <a:lstStyle/>
          <a:p>
            <a:pPr>
              <a:lnSpc>
                <a:spcPct val="100000"/>
              </a:lnSpc>
            </a:pPr>
            <a:r>
              <a:rPr lang="en-US" sz="6600" dirty="0" smtClean="0">
                <a:solidFill>
                  <a:schemeClr val="accent1"/>
                </a:solidFill>
              </a:rPr>
              <a:t>Neither they nor she (has / have) any intention of going. </a:t>
            </a:r>
            <a:endParaRPr lang="en-US" sz="6600" dirty="0">
              <a:solidFill>
                <a:schemeClr val="accent1"/>
              </a:solidFill>
            </a:endParaRPr>
          </a:p>
        </p:txBody>
      </p:sp>
      <p:sp>
        <p:nvSpPr>
          <p:cNvPr id="3" name="Text Placeholder 2"/>
          <p:cNvSpPr>
            <a:spLocks noGrp="1"/>
          </p:cNvSpPr>
          <p:nvPr>
            <p:ph type="body" idx="1"/>
          </p:nvPr>
        </p:nvSpPr>
        <p:spPr>
          <a:xfrm>
            <a:off x="2572296" y="304800"/>
            <a:ext cx="6400800" cy="595312"/>
          </a:xfrm>
        </p:spPr>
        <p:txBody>
          <a:bodyPr>
            <a:normAutofit/>
          </a:bodyPr>
          <a:lstStyle/>
          <a:p>
            <a:r>
              <a:rPr lang="en-US" sz="4000" dirty="0" smtClean="0"/>
              <a:t>Which is correct?</a:t>
            </a:r>
            <a:endParaRPr lang="en-US" sz="4000" dirty="0"/>
          </a:p>
        </p:txBody>
      </p:sp>
    </p:spTree>
    <p:extLst>
      <p:ext uri="{BB962C8B-B14F-4D97-AF65-F5344CB8AC3E}">
        <p14:creationId xmlns:p14="http://schemas.microsoft.com/office/powerpoint/2010/main" xmlns="" val="36541296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364480"/>
          </a:xfrm>
        </p:spPr>
        <p:txBody>
          <a:bodyPr>
            <a:normAutofit/>
          </a:bodyPr>
          <a:lstStyle/>
          <a:p>
            <a:r>
              <a:rPr lang="en-US" dirty="0" smtClean="0"/>
              <a:t>Answer:</a:t>
            </a:r>
            <a:br>
              <a:rPr lang="en-US" dirty="0" smtClean="0"/>
            </a:br>
            <a:r>
              <a:rPr lang="en-US" sz="9600" dirty="0" smtClean="0">
                <a:solidFill>
                  <a:schemeClr val="accent1"/>
                </a:solidFill>
              </a:rPr>
              <a:t>Has</a:t>
            </a:r>
            <a:r>
              <a:rPr lang="en-US" dirty="0" smtClean="0"/>
              <a:t> </a:t>
            </a:r>
            <a:endParaRPr lang="en-US" dirty="0"/>
          </a:p>
        </p:txBody>
      </p:sp>
    </p:spTree>
    <p:extLst>
      <p:ext uri="{BB962C8B-B14F-4D97-AF65-F5344CB8AC3E}">
        <p14:creationId xmlns:p14="http://schemas.microsoft.com/office/powerpoint/2010/main" xmlns="" val="2644039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TM03457485[[fn=Mesh]]</Template>
  <TotalTime>911</TotalTime>
  <Words>1309</Words>
  <Application>Microsoft Office PowerPoint</Application>
  <PresentationFormat>On-screen Show (4:3)</PresentationFormat>
  <Paragraphs>214</Paragraphs>
  <Slides>151</Slides>
  <Notes>1</Notes>
  <HiddenSlides>0</HiddenSlides>
  <MMClips>0</MMClips>
  <ScaleCrop>false</ScaleCrop>
  <HeadingPairs>
    <vt:vector size="4" baseType="variant">
      <vt:variant>
        <vt:lpstr>Theme</vt:lpstr>
      </vt:variant>
      <vt:variant>
        <vt:i4>1</vt:i4>
      </vt:variant>
      <vt:variant>
        <vt:lpstr>Slide Titles</vt:lpstr>
      </vt:variant>
      <vt:variant>
        <vt:i4>151</vt:i4>
      </vt:variant>
    </vt:vector>
  </HeadingPairs>
  <TitlesOfParts>
    <vt:vector size="152" baseType="lpstr">
      <vt:lpstr>Solstice</vt:lpstr>
      <vt:lpstr>Grammar Attack!</vt:lpstr>
      <vt:lpstr>Which of the following sentences is punctuated correctly?  1.  The dog ran away; no one ever found it.   2.  The dog ran away, no one ever found it. </vt:lpstr>
      <vt:lpstr>Answer:  1.  The dog ran away; no one ever found it. </vt:lpstr>
      <vt:lpstr>What is the subject in the following sentence?  Each of the children took turns with the toy truck.  </vt:lpstr>
      <vt:lpstr>Answer:  Each </vt:lpstr>
      <vt:lpstr>Which of the following sentences is punctuated correctly?  1.  I can’t see Tim’s car, I think there was an accident.   2.  I can’t see Tim’s car:  I think there was an accident. </vt:lpstr>
      <vt:lpstr>Answer:  2.  I can’t see Tim’s car: I think there was an accident.  </vt:lpstr>
      <vt:lpstr>Is the underlined word a direct or indirect object?    Norman Gave suzy the flu.</vt:lpstr>
      <vt:lpstr>Answer:  Indirect Object</vt:lpstr>
      <vt:lpstr>Which sentence is correctly punctuated? 1.  Many awards—the Oscar, the Golden Globe, and the Emmy—were given out last week.   2.  Many awards, the Oscar, the golden globe, and the Emmy, were given out last week. </vt:lpstr>
      <vt:lpstr>Answer:  1.  Many awards—the Oscar, the Golden Globe, and the Emmy—were given out last week. </vt:lpstr>
      <vt:lpstr>Where does the question mark go for the following quote?  Did she say, “Turn in your work” </vt:lpstr>
      <vt:lpstr>Answer:  Outside of the quotes!!!  Did she say, “Turn in your work”?</vt:lpstr>
      <vt:lpstr>Which of the following sentences is punctuated correctly?  1.  I have to buy oranges, bananas, and apples, but I forgot my coupons!  2.  I have to buy oranges, bananas, and apples; but I forgot my coupons!</vt:lpstr>
      <vt:lpstr>Answer:  2.  I have to buy oranges, bananas, and apples; but I forgot my coupons!</vt:lpstr>
      <vt:lpstr>Where does the question mark go with the quote?  Jedidiah inquired, “What day is the project due”</vt:lpstr>
      <vt:lpstr>Answer:  Inside the quote!!  Jedidiah inquired, “What day is the project due?”</vt:lpstr>
      <vt:lpstr>Which of the following sentences is punctuated correctly?  1.  The ladies’ book club meets on Tuesday’s.   2.  The ladies’ book club meets on Tuesdays. </vt:lpstr>
      <vt:lpstr>Answer:  2.  The ladies’ book club meets on Tuesdays. </vt:lpstr>
      <vt:lpstr>Choose the correct Sentence.   1.  “Sunday Morning” is on Songs about Jane by Maroon 5.    2.  “Sunday Morning” is on Songs about Jane by Maroon 5. </vt:lpstr>
      <vt:lpstr>Answer:  2.  “Sunday Morning” is on Songs about Jane by Maroon 5. </vt:lpstr>
      <vt:lpstr>Is the underlined word a direct or indirect object?  I studied my notes in order to pass my exam. </vt:lpstr>
      <vt:lpstr>Answer:  Direct Object </vt:lpstr>
      <vt:lpstr>Choose the correct word to complete the following sentence:  I (have, don’t have) but eight dollars. </vt:lpstr>
      <vt:lpstr>Answer:  I HAVE but eight dollars. </vt:lpstr>
      <vt:lpstr>Is the underlined word a direct or indirect object?  The dryer shrunk my favorite sweater!</vt:lpstr>
      <vt:lpstr>Answer:  Direct Object </vt:lpstr>
      <vt:lpstr>Choose the correct word to complete the following sentence:  Her advice is hardly (ever, never) bad. </vt:lpstr>
      <vt:lpstr>Answer:  Her advice is hardly EVER bad. </vt:lpstr>
      <vt:lpstr>Which word is the antecedent?  After she received the scholarship, Rose celebrated with her family.</vt:lpstr>
      <vt:lpstr>Answer:  Rose </vt:lpstr>
      <vt:lpstr>Which of the following sentences is punctuated correctly?  1.  Days turned into years the years seemed endless.   2.  days turned into years, and the years seemed endless. </vt:lpstr>
      <vt:lpstr>Answer:  2.  Days turned into years, and the years seemed endless. </vt:lpstr>
      <vt:lpstr>Choose the correct word to complete the following sentence:  She (is, is not) barely old enough to have her license.  </vt:lpstr>
      <vt:lpstr>Answer:  She IS barely old enough to have her license. </vt:lpstr>
      <vt:lpstr>Which word is the antecedent?  Link made his sword more powerful.  </vt:lpstr>
      <vt:lpstr>Answer:  Link </vt:lpstr>
      <vt:lpstr>Identify the Object of the preposition in the following sentence:  The cat in the tree meowed all night. </vt:lpstr>
      <vt:lpstr>Answer:  Tree</vt:lpstr>
      <vt:lpstr>Which of the two sentences is punctuated correctly? 1.  She always enjoyed sweets: chocolate, marshmallows, and toffee apples.  2.  She always enjoyed sweets; chocolate, marshmallows, and toffee apples. </vt:lpstr>
      <vt:lpstr>Answer:  1.  She enjoyed sweets: chocolate, marshmallows, and toffee apples. </vt:lpstr>
      <vt:lpstr>Which of the following sentences is correct?  1.  The Ave Maria played on the “Titanic.”  2.  The “Ave Maria” played on the Titanic. </vt:lpstr>
      <vt:lpstr>Answer:  2.  The “Ave Maria” played on the Titanic. </vt:lpstr>
      <vt:lpstr>Which sentence is correct?  1.  The Magna Carta was signed.   2.  The Magna Carta was signed.  </vt:lpstr>
      <vt:lpstr>Answer:  1.  The Magna Carta was signed. </vt:lpstr>
      <vt:lpstr>Choose the correct word to complete the following sentence:   You (did, did not) hardly finish your beans.</vt:lpstr>
      <vt:lpstr>Answer:  You DID hardly finish your beans. </vt:lpstr>
      <vt:lpstr>Slide 48</vt:lpstr>
      <vt:lpstr>Answer:  2.  Ellen likes to hike, attend the rodeo, and take afternoon naps. </vt:lpstr>
      <vt:lpstr>Slide 50</vt:lpstr>
      <vt:lpstr>Answer:  2.  My dog not only likes to play fetch, but also to chase cars.</vt:lpstr>
      <vt:lpstr>Which sentence is parallel? 1. John Taylor Gatto criticizes public schools because they require students to attend, receive money from the government, and destroy students’ humanity.  2. John Taylor Gatto criticizes public schools because they are compulsory, funded by the government, and destroy students’ humanity. </vt:lpstr>
      <vt:lpstr>Answer:  1.  John Taylor Gatto criticizes public schools because they require students to attend, receive money from the government, and destroy students’ humanity. </vt:lpstr>
      <vt:lpstr>Which sentence is parallel?  1. He liked not only to play, but winning.  2.  He liked not only to play, but to win. </vt:lpstr>
      <vt:lpstr>Answer:  2.  He liked not only to play, but to win</vt:lpstr>
      <vt:lpstr>Which sentence is parallel?  1. It’s important to have a quiet place to study and to allow plenty of time.  2.  It’s important to have a quiet place to study and allowing plenty of time. </vt:lpstr>
      <vt:lpstr>Answer:  1.  It’s important to have a quiet place to study and to allow plenty of time. </vt:lpstr>
      <vt:lpstr>Which Sentence is parallel?  1. I finished the exercise, passed the test, and wrote my papers.   2. I’ve done the exercise, passed the test, and all my papers were written. </vt:lpstr>
      <vt:lpstr>Answer:  1.  I finished the exercise, passed the test, and wrote my papers. </vt:lpstr>
      <vt:lpstr>After spending the entire morning and part of the afternoon in the garden.</vt:lpstr>
      <vt:lpstr>Answer: Fragment </vt:lpstr>
      <vt:lpstr>There are three possibilities I don’t like any of them.</vt:lpstr>
      <vt:lpstr>Answer:  Run-on</vt:lpstr>
      <vt:lpstr>The gymnast on the American team who won six medals.</vt:lpstr>
      <vt:lpstr>Answer:  Fragment</vt:lpstr>
      <vt:lpstr>1. Marie gave her TV to her younger sister with the remote control.  2. Marie Gave her TV with the remote control to her younger sister.  </vt:lpstr>
      <vt:lpstr>Answer: 2. Marie gave her TV with the remote control to her younger sister. </vt:lpstr>
      <vt:lpstr>1. Closing the car trunk, her keys had been misplaced.  2. Stacy’s keys had been misplaced as she was closing the car trunk. </vt:lpstr>
      <vt:lpstr>Answer: 2. Stacy’s keys had been misplaced as she was closing the car trunk.  </vt:lpstr>
      <vt:lpstr>1.  Grandma called the police frightened by the strange noise.   2. Grandma, frightened by the noise, called the police. </vt:lpstr>
      <vt:lpstr>Answer:  2. Grandma, frightened by the noise, called the police. </vt:lpstr>
      <vt:lpstr>1. While opening the package, Chris noticed that a mistake was inadvertently made.   2. While opening the package, a mistake was inadvertently made. </vt:lpstr>
      <vt:lpstr>Answer: 1. While opening the package, Chris noticed that a mistake was inadvertently made. </vt:lpstr>
      <vt:lpstr>1. The patrol car with the loud horn usually waits near the station.   2. The patrol car usually waits near the station with the loud horn. </vt:lpstr>
      <vt:lpstr>Answer: 1. The patrol car with the loud horn usually waits near the station. </vt:lpstr>
      <vt:lpstr>1. Reading the first paragraph, the book was too difficult.   2. Reading the first paragraph, I realized the book was too difficult. </vt:lpstr>
      <vt:lpstr>Answer:  2. Reading the first paragraph, I realized the book was too difficult.  </vt:lpstr>
      <vt:lpstr>Phil is a player (who / whom) always does his best. </vt:lpstr>
      <vt:lpstr>Answer: Who</vt:lpstr>
      <vt:lpstr>From (who / whom) did you get your information?</vt:lpstr>
      <vt:lpstr>Answer: Whom</vt:lpstr>
      <vt:lpstr>Lou has a newer bike than (he / him). </vt:lpstr>
      <vt:lpstr>Answer: He</vt:lpstr>
      <vt:lpstr>(Who / Whom) have you shown the pictures to?</vt:lpstr>
      <vt:lpstr>Answer: Whom</vt:lpstr>
      <vt:lpstr>(Who / Whom) was the last to leave the classroom?</vt:lpstr>
      <vt:lpstr>Answer: Who</vt:lpstr>
      <vt:lpstr>Henry was friendlier to her than (I / Me). </vt:lpstr>
      <vt:lpstr>Answer: I</vt:lpstr>
      <vt:lpstr>You are less skilled in gymnastics than (She/ Her).</vt:lpstr>
      <vt:lpstr>Answer: She</vt:lpstr>
      <vt:lpstr>In the park, a crumbling pavilion used for concerts (evokes / evoke) memories of the past. </vt:lpstr>
      <vt:lpstr>Answer: Evokes </vt:lpstr>
      <vt:lpstr>Seen through a microscope, the snowflake’s lacy pattern (fills / fill) us with wonder. </vt:lpstr>
      <vt:lpstr>Answer: Fills</vt:lpstr>
      <vt:lpstr>Her only piece of jewelry, an unusual pendant made with tiny seashells, (is / are) hanging from her neck. </vt:lpstr>
      <vt:lpstr>Answer: Is</vt:lpstr>
      <vt:lpstr>Neither they nor she (has / have) any intention of going. </vt:lpstr>
      <vt:lpstr>Answer: Has </vt:lpstr>
      <vt:lpstr>Neither her children nor Paula (speak/speaks) to the neighbors. </vt:lpstr>
      <vt:lpstr>Answer: Speaks </vt:lpstr>
      <vt:lpstr>Each boy and girl (was/ were) given a favor to take home. </vt:lpstr>
      <vt:lpstr>Answer:  Was </vt:lpstr>
      <vt:lpstr>Several household utensils and a bronze cauldron (has/have) been recovered from the burial mound. </vt:lpstr>
      <vt:lpstr>Answer: Have </vt:lpstr>
      <vt:lpstr>The series of six lectures (begin/begins) next week. </vt:lpstr>
      <vt:lpstr>Answer: Begins</vt:lpstr>
      <vt:lpstr>Most of the cheese (has/have) mold on it.</vt:lpstr>
      <vt:lpstr>Answer: Has</vt:lpstr>
      <vt:lpstr>Most of the apples (is/are) ripe now.</vt:lpstr>
      <vt:lpstr>Answer: Are</vt:lpstr>
      <vt:lpstr>The orchestra (is/are) tuning their instruments. </vt:lpstr>
      <vt:lpstr>Answer: Is </vt:lpstr>
      <vt:lpstr>Pam or Janice will have the party at (their/ her) house. </vt:lpstr>
      <vt:lpstr>Answer:  Her</vt:lpstr>
      <vt:lpstr>With mischief in his eyes, the baby hid (its/ his) rattle.   </vt:lpstr>
      <vt:lpstr>Answer: His</vt:lpstr>
      <vt:lpstr>We learned in chemistry that (you/ we) should often try again.  </vt:lpstr>
      <vt:lpstr>Answer: We</vt:lpstr>
      <vt:lpstr>Each athlete was accompanied by (his or her/ their) manager. </vt:lpstr>
      <vt:lpstr>Answer: His or her</vt:lpstr>
      <vt:lpstr>Anyone can use (his or her/ their) tickets for this ride. </vt:lpstr>
      <vt:lpstr>Answer: His or her</vt:lpstr>
      <vt:lpstr>Most of the fans brought blankets with (them/ him or her).</vt:lpstr>
      <vt:lpstr>Answer: Them </vt:lpstr>
      <vt:lpstr>1. Jake has good grades and was an outstanding athlete.  He hoped this would help him get a scholarship.   2. Jake had good grades and was an outstanding athlete.  He hoped these factors would help him get a scholarship. </vt:lpstr>
      <vt:lpstr>Answer:  2. Jake had good grades and was an outstanding athlete.  He hoped these factors would help him get a scholarship. </vt:lpstr>
      <vt:lpstr>1. Managers sometimes have to discipline or even fire employees, which might make you uncomfortable.   2. Managers sometimes have to discipline or even fire employees, which might make employees uncomfortable. </vt:lpstr>
      <vt:lpstr>Answer: 2. Managers sometimes have to discipline or even fire employees, which might make employees uncomfortable. </vt:lpstr>
      <vt:lpstr>1. She heard that scientists had discovered a new fuel.  2. She heard that they had discovered a new fuel. </vt:lpstr>
      <vt:lpstr>Answer: 1. She heard that scientists had discovered a new fuel. </vt:lpstr>
      <vt:lpstr>1. After Nancy had spoken to Laura, she felt much better.   2. After Nancy had spoken to Laura, Nancy felt much better. </vt:lpstr>
      <vt:lpstr>Answer: 2. After Nancy had spoken to Laura, Nancy felt much better. </vt:lpstr>
      <vt:lpstr>Max swam out (farther/ further) than he should have.  </vt:lpstr>
      <vt:lpstr>Answer: Farther </vt:lpstr>
      <vt:lpstr>Only the second paragraph needs to be developed (Farther/ Further). </vt:lpstr>
      <vt:lpstr>Answer: Further</vt:lpstr>
      <vt:lpstr>Of all these movies, I have the (less/ least) interest in seeing this one. </vt:lpstr>
      <vt:lpstr>Answer:  Least</vt:lpstr>
      <vt:lpstr>Latin IV has the (fewest/ least) students of any course. </vt:lpstr>
      <vt:lpstr>Answer: Fewest</vt:lpstr>
      <vt:lpstr>Miguel seems to be the (brighter/ brightest) of the twins. </vt:lpstr>
      <vt:lpstr>Answer: Brighter</vt:lpstr>
      <vt:lpstr>The Jacobsons are the (friendlier/ friendliest) people on the block. </vt:lpstr>
      <vt:lpstr>Answer: Friendliest</vt:lpstr>
      <vt:lpstr>Tom can throw farther than (anyone/ anyone else) on his team. </vt:lpstr>
      <vt:lpstr>Answer: Anyone else </vt:lpstr>
      <vt:lpstr>Ted’s bowl of spaghetti was bigger than his (father/ Father’s)</vt:lpstr>
      <vt:lpstr>Answer: Father’s </vt:lpstr>
      <vt:lpstr>The flowers in this yard are prettier than (any/ any other) flowers on this street. </vt:lpstr>
      <vt:lpstr>Answer: Any other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Attack!</dc:title>
  <dc:creator>Devi</dc:creator>
  <cp:lastModifiedBy>pappasd</cp:lastModifiedBy>
  <cp:revision>45</cp:revision>
  <dcterms:created xsi:type="dcterms:W3CDTF">2015-01-28T19:41:42Z</dcterms:created>
  <dcterms:modified xsi:type="dcterms:W3CDTF">2016-12-15T16:59:27Z</dcterms:modified>
</cp:coreProperties>
</file>