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slides/slide8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83" r:id="rId3"/>
    <p:sldId id="284" r:id="rId4"/>
    <p:sldId id="303" r:id="rId5"/>
    <p:sldId id="304" r:id="rId6"/>
    <p:sldId id="257" r:id="rId7"/>
    <p:sldId id="258" r:id="rId8"/>
    <p:sldId id="275" r:id="rId9"/>
    <p:sldId id="276" r:id="rId10"/>
    <p:sldId id="305" r:id="rId11"/>
    <p:sldId id="306" r:id="rId12"/>
    <p:sldId id="259" r:id="rId13"/>
    <p:sldId id="260" r:id="rId14"/>
    <p:sldId id="307" r:id="rId15"/>
    <p:sldId id="308" r:id="rId16"/>
    <p:sldId id="285" r:id="rId17"/>
    <p:sldId id="286" r:id="rId18"/>
    <p:sldId id="261" r:id="rId19"/>
    <p:sldId id="262" r:id="rId20"/>
    <p:sldId id="277" r:id="rId21"/>
    <p:sldId id="278" r:id="rId22"/>
    <p:sldId id="263" r:id="rId23"/>
    <p:sldId id="264" r:id="rId24"/>
    <p:sldId id="287" r:id="rId25"/>
    <p:sldId id="288" r:id="rId26"/>
    <p:sldId id="265" r:id="rId27"/>
    <p:sldId id="266" r:id="rId28"/>
    <p:sldId id="279" r:id="rId29"/>
    <p:sldId id="280" r:id="rId30"/>
    <p:sldId id="301" r:id="rId31"/>
    <p:sldId id="302" r:id="rId32"/>
    <p:sldId id="267" r:id="rId33"/>
    <p:sldId id="268" r:id="rId34"/>
    <p:sldId id="289" r:id="rId35"/>
    <p:sldId id="290" r:id="rId36"/>
    <p:sldId id="269" r:id="rId37"/>
    <p:sldId id="270" r:id="rId38"/>
    <p:sldId id="295" r:id="rId39"/>
    <p:sldId id="296" r:id="rId40"/>
    <p:sldId id="326" r:id="rId41"/>
    <p:sldId id="327" r:id="rId42"/>
    <p:sldId id="281" r:id="rId43"/>
    <p:sldId id="282" r:id="rId44"/>
    <p:sldId id="291" r:id="rId45"/>
    <p:sldId id="292" r:id="rId46"/>
    <p:sldId id="324" r:id="rId47"/>
    <p:sldId id="325" r:id="rId48"/>
    <p:sldId id="271" r:id="rId49"/>
    <p:sldId id="272" r:id="rId50"/>
    <p:sldId id="273" r:id="rId51"/>
    <p:sldId id="274" r:id="rId52"/>
    <p:sldId id="297" r:id="rId53"/>
    <p:sldId id="298" r:id="rId54"/>
    <p:sldId id="299" r:id="rId55"/>
    <p:sldId id="300" r:id="rId56"/>
    <p:sldId id="293" r:id="rId57"/>
    <p:sldId id="294" r:id="rId58"/>
    <p:sldId id="328" r:id="rId59"/>
    <p:sldId id="329" r:id="rId60"/>
    <p:sldId id="330" r:id="rId61"/>
    <p:sldId id="331" r:id="rId62"/>
    <p:sldId id="332" r:id="rId63"/>
    <p:sldId id="333" r:id="rId64"/>
    <p:sldId id="334" r:id="rId65"/>
    <p:sldId id="335" r:id="rId66"/>
    <p:sldId id="336" r:id="rId67"/>
    <p:sldId id="337" r:id="rId68"/>
    <p:sldId id="338" r:id="rId69"/>
    <p:sldId id="339" r:id="rId70"/>
    <p:sldId id="309" r:id="rId71"/>
    <p:sldId id="310" r:id="rId72"/>
    <p:sldId id="311" r:id="rId73"/>
    <p:sldId id="312" r:id="rId74"/>
    <p:sldId id="313" r:id="rId75"/>
    <p:sldId id="314" r:id="rId76"/>
    <p:sldId id="315" r:id="rId77"/>
    <p:sldId id="316" r:id="rId78"/>
    <p:sldId id="317" r:id="rId79"/>
    <p:sldId id="318" r:id="rId80"/>
    <p:sldId id="319" r:id="rId81"/>
    <p:sldId id="320" r:id="rId82"/>
    <p:sldId id="321" r:id="rId83"/>
    <p:sldId id="322" r:id="rId84"/>
    <p:sldId id="323" r:id="rId85"/>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8D8AA0C-A866-489C-B65B-5B2CE1D8B3DA}" type="datetimeFigureOut">
              <a:rPr lang="en-US" smtClean="0"/>
              <a:pPr/>
              <a:t>2/1/2016</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2D11C160-BBA2-458C-904A-4377D2124A83}"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D8AA0C-A866-489C-B65B-5B2CE1D8B3DA}" type="datetimeFigureOut">
              <a:rPr lang="en-US" smtClean="0"/>
              <a:pPr/>
              <a:t>2/1/2016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D11C160-BBA2-458C-904A-4377D2124A8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D8AA0C-A866-489C-B65B-5B2CE1D8B3DA}" type="datetimeFigureOut">
              <a:rPr lang="en-US" smtClean="0"/>
              <a:pPr/>
              <a:t>2/1/2016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D11C160-BBA2-458C-904A-4377D2124A8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D8AA0C-A866-489C-B65B-5B2CE1D8B3DA}" type="datetimeFigureOut">
              <a:rPr lang="en-US" smtClean="0"/>
              <a:pPr/>
              <a:t>2/1/2016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D11C160-BBA2-458C-904A-4377D2124A8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8D8AA0C-A866-489C-B65B-5B2CE1D8B3DA}" type="datetimeFigureOut">
              <a:rPr lang="en-US" smtClean="0"/>
              <a:pPr/>
              <a:t>2/1/2016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D11C160-BBA2-458C-904A-4377D2124A83}"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8D8AA0C-A866-489C-B65B-5B2CE1D8B3DA}" type="datetimeFigureOut">
              <a:rPr lang="en-US" smtClean="0"/>
              <a:pPr/>
              <a:t>2/1/2016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D11C160-BBA2-458C-904A-4377D2124A8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8D8AA0C-A866-489C-B65B-5B2CE1D8B3DA}" type="datetimeFigureOut">
              <a:rPr lang="en-US" smtClean="0"/>
              <a:pPr/>
              <a:t>2/1/2016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2D11C160-BBA2-458C-904A-4377D2124A8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8D8AA0C-A866-489C-B65B-5B2CE1D8B3DA}" type="datetimeFigureOut">
              <a:rPr lang="en-US" smtClean="0"/>
              <a:pPr/>
              <a:t>2/1/2016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2D11C160-BBA2-458C-904A-4377D2124A8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78D8AA0C-A866-489C-B65B-5B2CE1D8B3DA}" type="datetimeFigureOut">
              <a:rPr lang="en-US" smtClean="0"/>
              <a:pPr/>
              <a:t>2/1/2016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2D11C160-BBA2-458C-904A-4377D2124A83}"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8D8AA0C-A866-489C-B65B-5B2CE1D8B3DA}" type="datetimeFigureOut">
              <a:rPr lang="en-US" smtClean="0"/>
              <a:pPr/>
              <a:t>2/1/2016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D11C160-BBA2-458C-904A-4377D2124A8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8D8AA0C-A866-489C-B65B-5B2CE1D8B3DA}" type="datetimeFigureOut">
              <a:rPr lang="en-US" smtClean="0"/>
              <a:pPr/>
              <a:t>2/1/2016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D11C160-BBA2-458C-904A-4377D2124A83}"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8D8AA0C-A866-489C-B65B-5B2CE1D8B3DA}" type="datetimeFigureOut">
              <a:rPr lang="en-US" smtClean="0"/>
              <a:pPr/>
              <a:t>2/1/2016</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D11C160-BBA2-458C-904A-4377D2124A83}"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Grammar Attack!</a:t>
            </a:r>
            <a:endParaRPr lang="en-US" dirty="0"/>
          </a:p>
        </p:txBody>
      </p:sp>
      <p:sp>
        <p:nvSpPr>
          <p:cNvPr id="3" name="Subtitle 2"/>
          <p:cNvSpPr>
            <a:spLocks noGrp="1"/>
          </p:cNvSpPr>
          <p:nvPr>
            <p:ph type="subTitle" idx="1"/>
          </p:nvPr>
        </p:nvSpPr>
        <p:spPr/>
        <p:txBody>
          <a:bodyPr/>
          <a:lstStyle/>
          <a:p>
            <a:r>
              <a:rPr lang="en-US" dirty="0" smtClean="0"/>
              <a:t>A Review Game </a:t>
            </a:r>
            <a:endParaRPr lang="en-US" dirty="0"/>
          </a:p>
        </p:txBody>
      </p:sp>
    </p:spTree>
    <p:extLst>
      <p:ext uri="{BB962C8B-B14F-4D97-AF65-F5344CB8AC3E}">
        <p14:creationId xmlns:p14="http://schemas.microsoft.com/office/powerpoint/2010/main" xmlns="" val="38987158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533400"/>
            <a:ext cx="6400800" cy="6019800"/>
          </a:xfrm>
        </p:spPr>
        <p:txBody>
          <a:bodyPr/>
          <a:lstStyle/>
          <a:p>
            <a:r>
              <a:rPr lang="en-US" dirty="0" smtClean="0"/>
              <a:t>What is the simple predicate in the following sentence?</a:t>
            </a:r>
            <a:br>
              <a:rPr lang="en-US" dirty="0" smtClean="0"/>
            </a:br>
            <a:r>
              <a:rPr lang="en-US" dirty="0"/>
              <a:t/>
            </a:r>
            <a:br>
              <a:rPr lang="en-US" dirty="0"/>
            </a:br>
            <a:r>
              <a:rPr lang="en-US" dirty="0" smtClean="0">
                <a:solidFill>
                  <a:schemeClr val="accent1">
                    <a:lumMod val="75000"/>
                  </a:schemeClr>
                </a:solidFill>
              </a:rPr>
              <a:t>It could have been said more loudly.  </a:t>
            </a:r>
            <a:endParaRPr lang="en-US" dirty="0">
              <a:solidFill>
                <a:schemeClr val="accent1">
                  <a:lumMod val="75000"/>
                </a:schemeClr>
              </a:solidFill>
            </a:endParaRPr>
          </a:p>
        </p:txBody>
      </p:sp>
    </p:spTree>
    <p:extLst>
      <p:ext uri="{BB962C8B-B14F-4D97-AF65-F5344CB8AC3E}">
        <p14:creationId xmlns:p14="http://schemas.microsoft.com/office/powerpoint/2010/main" xmlns="" val="34805672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8978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could have been said</a:t>
            </a:r>
            <a:endParaRPr lang="en-US" dirty="0">
              <a:solidFill>
                <a:schemeClr val="accent1">
                  <a:lumMod val="75000"/>
                </a:schemeClr>
              </a:solidFill>
            </a:endParaRPr>
          </a:p>
        </p:txBody>
      </p:sp>
    </p:spTree>
    <p:extLst>
      <p:ext uri="{BB962C8B-B14F-4D97-AF65-F5344CB8AC3E}">
        <p14:creationId xmlns:p14="http://schemas.microsoft.com/office/powerpoint/2010/main" xmlns="" val="986050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172200"/>
          </a:xfrm>
        </p:spPr>
        <p:txBody>
          <a:bodyPr/>
          <a:lstStyle/>
          <a:p>
            <a:r>
              <a:rPr lang="en-US" dirty="0" smtClean="0"/>
              <a:t>What Part of speech is the underlined word?</a:t>
            </a:r>
            <a:br>
              <a:rPr lang="en-US" dirty="0" smtClean="0"/>
            </a:br>
            <a:r>
              <a:rPr lang="en-US" dirty="0" smtClean="0"/>
              <a:t/>
            </a:r>
            <a:br>
              <a:rPr lang="en-US" dirty="0" smtClean="0"/>
            </a:br>
            <a:r>
              <a:rPr lang="en-US" dirty="0"/>
              <a:t/>
            </a:r>
            <a:br>
              <a:rPr lang="en-US" dirty="0"/>
            </a:br>
            <a:r>
              <a:rPr lang="en-US" dirty="0"/>
              <a:t/>
            </a:r>
            <a:br>
              <a:rPr lang="en-US" dirty="0"/>
            </a:br>
            <a:r>
              <a:rPr lang="en-US" dirty="0" smtClean="0">
                <a:solidFill>
                  <a:schemeClr val="accent1">
                    <a:lumMod val="75000"/>
                  </a:schemeClr>
                </a:solidFill>
              </a:rPr>
              <a:t>Norman Gave </a:t>
            </a:r>
            <a:r>
              <a:rPr lang="en-US" u="sng" dirty="0" smtClean="0">
                <a:solidFill>
                  <a:schemeClr val="accent1">
                    <a:lumMod val="75000"/>
                  </a:schemeClr>
                </a:solidFill>
              </a:rPr>
              <a:t>suzy </a:t>
            </a:r>
            <a:r>
              <a:rPr lang="en-US" dirty="0" smtClean="0">
                <a:solidFill>
                  <a:schemeClr val="accent1">
                    <a:lumMod val="75000"/>
                  </a:schemeClr>
                </a:solidFill>
              </a:rPr>
              <a:t>the flu.</a:t>
            </a:r>
            <a:endParaRPr lang="en-US" dirty="0">
              <a:solidFill>
                <a:schemeClr val="accent1">
                  <a:lumMod val="75000"/>
                </a:schemeClr>
              </a:solidFill>
            </a:endParaRPr>
          </a:p>
        </p:txBody>
      </p:sp>
    </p:spTree>
    <p:extLst>
      <p:ext uri="{BB962C8B-B14F-4D97-AF65-F5344CB8AC3E}">
        <p14:creationId xmlns:p14="http://schemas.microsoft.com/office/powerpoint/2010/main" xmlns="" val="207356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9740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Indirect Object</a:t>
            </a:r>
            <a:endParaRPr lang="en-US" dirty="0">
              <a:solidFill>
                <a:schemeClr val="accent1">
                  <a:lumMod val="75000"/>
                </a:schemeClr>
              </a:solidFill>
            </a:endParaRPr>
          </a:p>
        </p:txBody>
      </p:sp>
    </p:spTree>
    <p:extLst>
      <p:ext uri="{BB962C8B-B14F-4D97-AF65-F5344CB8AC3E}">
        <p14:creationId xmlns:p14="http://schemas.microsoft.com/office/powerpoint/2010/main" xmlns="" val="34516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324600"/>
          </a:xfrm>
        </p:spPr>
        <p:txBody>
          <a:bodyPr>
            <a:normAutofit fontScale="90000"/>
          </a:bodyPr>
          <a:lstStyle/>
          <a:p>
            <a:r>
              <a:rPr lang="en-US" dirty="0" smtClean="0"/>
              <a:t>Which sentence is correctly punctuated?</a:t>
            </a:r>
            <a:r>
              <a:rPr lang="en-US" dirty="0"/>
              <a:t/>
            </a:r>
            <a:br>
              <a:rPr lang="en-US" dirty="0"/>
            </a:br>
            <a:r>
              <a:rPr lang="en-US" dirty="0" smtClean="0">
                <a:solidFill>
                  <a:schemeClr val="accent1">
                    <a:lumMod val="75000"/>
                  </a:schemeClr>
                </a:solidFill>
              </a:rPr>
              <a:t>1.  Many awards—the Oscar, the Golden Globe, and the Emmy—were given out last week. </a:t>
            </a:r>
            <a:br>
              <a:rPr lang="en-US" dirty="0" smtClean="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smtClean="0">
                <a:solidFill>
                  <a:schemeClr val="accent1">
                    <a:lumMod val="75000"/>
                  </a:schemeClr>
                </a:solidFill>
              </a:rPr>
              <a:t>2.  Many awards, the </a:t>
            </a:r>
            <a:r>
              <a:rPr lang="en-US" dirty="0">
                <a:solidFill>
                  <a:schemeClr val="accent1">
                    <a:lumMod val="75000"/>
                  </a:schemeClr>
                </a:solidFill>
              </a:rPr>
              <a:t>O</a:t>
            </a:r>
            <a:r>
              <a:rPr lang="en-US" dirty="0" smtClean="0">
                <a:solidFill>
                  <a:schemeClr val="accent1">
                    <a:lumMod val="75000"/>
                  </a:schemeClr>
                </a:solidFill>
              </a:rPr>
              <a:t>scar, the golden globe, and the </a:t>
            </a:r>
            <a:r>
              <a:rPr lang="en-US" dirty="0">
                <a:solidFill>
                  <a:schemeClr val="accent1">
                    <a:lumMod val="75000"/>
                  </a:schemeClr>
                </a:solidFill>
              </a:rPr>
              <a:t>E</a:t>
            </a:r>
            <a:r>
              <a:rPr lang="en-US" dirty="0" smtClean="0">
                <a:solidFill>
                  <a:schemeClr val="accent1">
                    <a:lumMod val="75000"/>
                  </a:schemeClr>
                </a:solidFill>
              </a:rPr>
              <a:t>mmy, were given out last week. </a:t>
            </a:r>
            <a:endParaRPr lang="en-US" dirty="0">
              <a:solidFill>
                <a:schemeClr val="accent1">
                  <a:lumMod val="75000"/>
                </a:schemeClr>
              </a:solidFill>
            </a:endParaRPr>
          </a:p>
        </p:txBody>
      </p:sp>
    </p:spTree>
    <p:extLst>
      <p:ext uri="{BB962C8B-B14F-4D97-AF65-F5344CB8AC3E}">
        <p14:creationId xmlns:p14="http://schemas.microsoft.com/office/powerpoint/2010/main" xmlns="" val="34850711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026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1.  Many awards—the Oscar, the Golden Globe, and the Emmy—were given out last week. </a:t>
            </a:r>
            <a:endParaRPr lang="en-US" dirty="0">
              <a:solidFill>
                <a:schemeClr val="accent1">
                  <a:lumMod val="75000"/>
                </a:schemeClr>
              </a:solidFill>
            </a:endParaRPr>
          </a:p>
        </p:txBody>
      </p:sp>
    </p:spTree>
    <p:extLst>
      <p:ext uri="{BB962C8B-B14F-4D97-AF65-F5344CB8AC3E}">
        <p14:creationId xmlns:p14="http://schemas.microsoft.com/office/powerpoint/2010/main" xmlns="" val="39488748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248400"/>
          </a:xfrm>
        </p:spPr>
        <p:txBody>
          <a:bodyPr/>
          <a:lstStyle/>
          <a:p>
            <a:r>
              <a:rPr lang="en-US" dirty="0" smtClean="0"/>
              <a:t>Where does the question mark go for the following quote?</a:t>
            </a:r>
            <a:br>
              <a:rPr lang="en-US" dirty="0" smtClean="0"/>
            </a:br>
            <a:r>
              <a:rPr lang="en-US" dirty="0"/>
              <a:t/>
            </a:r>
            <a:br>
              <a:rPr lang="en-US" dirty="0"/>
            </a:br>
            <a:r>
              <a:rPr lang="en-US" dirty="0" smtClean="0">
                <a:solidFill>
                  <a:schemeClr val="accent1">
                    <a:lumMod val="75000"/>
                  </a:schemeClr>
                </a:solidFill>
              </a:rPr>
              <a:t>Did she say, “Turn in your work” </a:t>
            </a:r>
            <a:endParaRPr lang="en-US" dirty="0">
              <a:solidFill>
                <a:schemeClr val="accent1">
                  <a:lumMod val="75000"/>
                </a:schemeClr>
              </a:solidFill>
            </a:endParaRPr>
          </a:p>
        </p:txBody>
      </p:sp>
    </p:spTree>
    <p:extLst>
      <p:ext uri="{BB962C8B-B14F-4D97-AF65-F5344CB8AC3E}">
        <p14:creationId xmlns:p14="http://schemas.microsoft.com/office/powerpoint/2010/main" xmlns="" val="8523564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788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Outside of the quotes!!!</a:t>
            </a:r>
            <a:br>
              <a:rPr lang="en-US" dirty="0" smtClean="0">
                <a:solidFill>
                  <a:schemeClr val="accent1">
                    <a:lumMod val="75000"/>
                  </a:schemeClr>
                </a:solidFill>
              </a:rPr>
            </a:br>
            <a:r>
              <a:rPr lang="en-US" dirty="0" smtClean="0">
                <a:solidFill>
                  <a:schemeClr val="accent1">
                    <a:lumMod val="75000"/>
                  </a:schemeClr>
                </a:solidFill>
              </a:rPr>
              <a:t/>
            </a:r>
            <a:br>
              <a:rPr lang="en-US" dirty="0" smtClean="0">
                <a:solidFill>
                  <a:schemeClr val="accent1">
                    <a:lumMod val="75000"/>
                  </a:schemeClr>
                </a:solidFill>
              </a:rPr>
            </a:br>
            <a:r>
              <a:rPr lang="en-US" dirty="0" smtClean="0">
                <a:solidFill>
                  <a:schemeClr val="accent1">
                    <a:lumMod val="75000"/>
                  </a:schemeClr>
                </a:solidFill>
              </a:rPr>
              <a:t>Did she say, “Turn in your work”?</a:t>
            </a:r>
            <a:endParaRPr lang="en-US" dirty="0">
              <a:solidFill>
                <a:schemeClr val="accent1">
                  <a:lumMod val="75000"/>
                </a:schemeClr>
              </a:solidFill>
            </a:endParaRPr>
          </a:p>
        </p:txBody>
      </p:sp>
    </p:spTree>
    <p:extLst>
      <p:ext uri="{BB962C8B-B14F-4D97-AF65-F5344CB8AC3E}">
        <p14:creationId xmlns:p14="http://schemas.microsoft.com/office/powerpoint/2010/main" xmlns="" val="20661132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457200"/>
            <a:ext cx="6400800" cy="6096000"/>
          </a:xfrm>
        </p:spPr>
        <p:txBody>
          <a:bodyPr/>
          <a:lstStyle/>
          <a:p>
            <a:r>
              <a:rPr lang="en-US" dirty="0" smtClean="0"/>
              <a:t>What Part of Speech is the Underlined Word?</a:t>
            </a:r>
            <a:br>
              <a:rPr lang="en-US" dirty="0" smtClean="0"/>
            </a:br>
            <a:r>
              <a:rPr lang="en-US" dirty="0" smtClean="0"/>
              <a:t/>
            </a:r>
            <a:br>
              <a:rPr lang="en-US" dirty="0" smtClean="0"/>
            </a:br>
            <a:r>
              <a:rPr lang="en-US" dirty="0" smtClean="0"/>
              <a:t/>
            </a:r>
            <a:br>
              <a:rPr lang="en-US" dirty="0" smtClean="0"/>
            </a:br>
            <a:r>
              <a:rPr lang="en-US" dirty="0" smtClean="0">
                <a:solidFill>
                  <a:schemeClr val="accent1">
                    <a:lumMod val="75000"/>
                  </a:schemeClr>
                </a:solidFill>
              </a:rPr>
              <a:t>I reviewed for my exam </a:t>
            </a:r>
            <a:r>
              <a:rPr lang="en-US" u="sng" dirty="0" smtClean="0">
                <a:solidFill>
                  <a:schemeClr val="accent1">
                    <a:lumMod val="75000"/>
                  </a:schemeClr>
                </a:solidFill>
              </a:rPr>
              <a:t>today</a:t>
            </a:r>
            <a:r>
              <a:rPr lang="en-US" dirty="0" smtClean="0">
                <a:solidFill>
                  <a:schemeClr val="accent1">
                    <a:lumMod val="75000"/>
                  </a:schemeClr>
                </a:solidFill>
              </a:rPr>
              <a:t>.</a:t>
            </a:r>
            <a:endParaRPr lang="en-US" dirty="0">
              <a:solidFill>
                <a:schemeClr val="accent1">
                  <a:lumMod val="75000"/>
                </a:schemeClr>
              </a:solidFill>
            </a:endParaRPr>
          </a:p>
        </p:txBody>
      </p:sp>
    </p:spTree>
    <p:extLst>
      <p:ext uri="{BB962C8B-B14F-4D97-AF65-F5344CB8AC3E}">
        <p14:creationId xmlns:p14="http://schemas.microsoft.com/office/powerpoint/2010/main" xmlns="" val="11723178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897880"/>
          </a:xfrm>
        </p:spPr>
        <p:txBody>
          <a:bodyPr>
            <a:normAutofit/>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Adverb</a:t>
            </a:r>
            <a:endParaRPr lang="en-US" dirty="0">
              <a:solidFill>
                <a:schemeClr val="accent1">
                  <a:lumMod val="75000"/>
                </a:schemeClr>
              </a:solidFill>
            </a:endParaRPr>
          </a:p>
        </p:txBody>
      </p:sp>
    </p:spTree>
    <p:extLst>
      <p:ext uri="{BB962C8B-B14F-4D97-AF65-F5344CB8AC3E}">
        <p14:creationId xmlns:p14="http://schemas.microsoft.com/office/powerpoint/2010/main" xmlns="" val="3958679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248400"/>
          </a:xfrm>
        </p:spPr>
        <p:txBody>
          <a:bodyPr/>
          <a:lstStyle/>
          <a:p>
            <a:r>
              <a:rPr lang="en-US" dirty="0" smtClean="0"/>
              <a:t>Which of the following sentences is punctuated correctly?</a:t>
            </a:r>
            <a:br>
              <a:rPr lang="en-US" dirty="0" smtClean="0"/>
            </a:br>
            <a:r>
              <a:rPr lang="en-US" dirty="0"/>
              <a:t/>
            </a:r>
            <a:br>
              <a:rPr lang="en-US" dirty="0"/>
            </a:br>
            <a:r>
              <a:rPr lang="en-US" dirty="0" smtClean="0">
                <a:solidFill>
                  <a:schemeClr val="accent1">
                    <a:lumMod val="75000"/>
                  </a:schemeClr>
                </a:solidFill>
              </a:rPr>
              <a:t>1.  The dog ran away; no one ever found it. </a:t>
            </a:r>
            <a:br>
              <a:rPr lang="en-US" dirty="0" smtClean="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smtClean="0">
                <a:solidFill>
                  <a:schemeClr val="accent1">
                    <a:lumMod val="75000"/>
                  </a:schemeClr>
                </a:solidFill>
              </a:rPr>
              <a:t>2.  The dog ran away, no one ever found it. </a:t>
            </a:r>
            <a:endParaRPr lang="en-US" dirty="0">
              <a:solidFill>
                <a:schemeClr val="accent1">
                  <a:lumMod val="75000"/>
                </a:schemeClr>
              </a:solidFill>
            </a:endParaRPr>
          </a:p>
        </p:txBody>
      </p:sp>
    </p:spTree>
    <p:extLst>
      <p:ext uri="{BB962C8B-B14F-4D97-AF65-F5344CB8AC3E}">
        <p14:creationId xmlns:p14="http://schemas.microsoft.com/office/powerpoint/2010/main" xmlns="" val="35509756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228600"/>
            <a:ext cx="6400800" cy="6324600"/>
          </a:xfrm>
        </p:spPr>
        <p:txBody>
          <a:bodyPr>
            <a:normAutofit fontScale="90000"/>
          </a:bodyPr>
          <a:lstStyle/>
          <a:p>
            <a:r>
              <a:rPr lang="en-US" dirty="0" smtClean="0"/>
              <a:t>Which of the following sentences is punctuated correctly?</a:t>
            </a:r>
            <a:br>
              <a:rPr lang="en-US" dirty="0" smtClean="0"/>
            </a:br>
            <a:r>
              <a:rPr lang="en-US" dirty="0" smtClean="0"/>
              <a:t/>
            </a:r>
            <a:br>
              <a:rPr lang="en-US" dirty="0" smtClean="0"/>
            </a:br>
            <a:r>
              <a:rPr lang="en-US" dirty="0" smtClean="0">
                <a:solidFill>
                  <a:schemeClr val="accent1">
                    <a:lumMod val="75000"/>
                  </a:schemeClr>
                </a:solidFill>
              </a:rPr>
              <a:t>1.  I have to buy oranges, bananas, and apples, but I forgot my coupons!</a:t>
            </a:r>
            <a:br>
              <a:rPr lang="en-US" dirty="0" smtClean="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smtClean="0">
                <a:solidFill>
                  <a:schemeClr val="accent1">
                    <a:lumMod val="75000"/>
                  </a:schemeClr>
                </a:solidFill>
              </a:rPr>
              <a:t>2.  I have to buy oranges, bananas, and apples; but I forgot my coupons!</a:t>
            </a:r>
            <a:endParaRPr lang="en-US" dirty="0">
              <a:solidFill>
                <a:schemeClr val="accent1">
                  <a:lumMod val="75000"/>
                </a:schemeClr>
              </a:solidFill>
            </a:endParaRPr>
          </a:p>
        </p:txBody>
      </p:sp>
    </p:spTree>
    <p:extLst>
      <p:ext uri="{BB962C8B-B14F-4D97-AF65-F5344CB8AC3E}">
        <p14:creationId xmlns:p14="http://schemas.microsoft.com/office/powerpoint/2010/main" xmlns="" val="19495676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0502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2.  I have to buy oranges, bananas, and apples; but I forgot my coupons!</a:t>
            </a:r>
            <a:endParaRPr lang="en-US" dirty="0">
              <a:solidFill>
                <a:schemeClr val="accent1">
                  <a:lumMod val="75000"/>
                </a:schemeClr>
              </a:solidFill>
            </a:endParaRPr>
          </a:p>
        </p:txBody>
      </p:sp>
    </p:spTree>
    <p:extLst>
      <p:ext uri="{BB962C8B-B14F-4D97-AF65-F5344CB8AC3E}">
        <p14:creationId xmlns:p14="http://schemas.microsoft.com/office/powerpoint/2010/main" xmlns="" val="13227756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457200"/>
            <a:ext cx="6400800" cy="6019800"/>
          </a:xfrm>
        </p:spPr>
        <p:txBody>
          <a:bodyPr/>
          <a:lstStyle/>
          <a:p>
            <a:r>
              <a:rPr lang="en-US" dirty="0" smtClean="0"/>
              <a:t>What part of speech is the underlined word?</a:t>
            </a:r>
            <a:br>
              <a:rPr lang="en-US" dirty="0" smtClean="0"/>
            </a:br>
            <a:r>
              <a:rPr lang="en-US" dirty="0"/>
              <a:t/>
            </a:r>
            <a:br>
              <a:rPr lang="en-US" dirty="0"/>
            </a:br>
            <a:r>
              <a:rPr lang="en-US" dirty="0" smtClean="0"/>
              <a:t/>
            </a:r>
            <a:br>
              <a:rPr lang="en-US" dirty="0" smtClean="0"/>
            </a:br>
            <a:r>
              <a:rPr lang="en-US" dirty="0" smtClean="0">
                <a:solidFill>
                  <a:schemeClr val="accent1">
                    <a:lumMod val="75000"/>
                  </a:schemeClr>
                </a:solidFill>
              </a:rPr>
              <a:t>Karen </a:t>
            </a:r>
            <a:r>
              <a:rPr lang="en-US" u="sng" dirty="0" smtClean="0">
                <a:solidFill>
                  <a:schemeClr val="accent1">
                    <a:lumMod val="75000"/>
                  </a:schemeClr>
                </a:solidFill>
              </a:rPr>
              <a:t>had</a:t>
            </a:r>
            <a:r>
              <a:rPr lang="en-US" dirty="0" smtClean="0">
                <a:solidFill>
                  <a:schemeClr val="accent1">
                    <a:lumMod val="75000"/>
                  </a:schemeClr>
                </a:solidFill>
              </a:rPr>
              <a:t> planned everything perfectly. </a:t>
            </a:r>
            <a:endParaRPr lang="en-US" dirty="0">
              <a:solidFill>
                <a:schemeClr val="accent1">
                  <a:lumMod val="75000"/>
                </a:schemeClr>
              </a:solidFill>
            </a:endParaRPr>
          </a:p>
        </p:txBody>
      </p:sp>
    </p:spTree>
    <p:extLst>
      <p:ext uri="{BB962C8B-B14F-4D97-AF65-F5344CB8AC3E}">
        <p14:creationId xmlns:p14="http://schemas.microsoft.com/office/powerpoint/2010/main" xmlns="" val="41731879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0502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Helping Verb</a:t>
            </a:r>
            <a:endParaRPr lang="en-US" dirty="0">
              <a:solidFill>
                <a:schemeClr val="accent1">
                  <a:lumMod val="75000"/>
                </a:schemeClr>
              </a:solidFill>
            </a:endParaRPr>
          </a:p>
        </p:txBody>
      </p:sp>
    </p:spTree>
    <p:extLst>
      <p:ext uri="{BB962C8B-B14F-4D97-AF65-F5344CB8AC3E}">
        <p14:creationId xmlns:p14="http://schemas.microsoft.com/office/powerpoint/2010/main" xmlns="" val="40095114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096000"/>
          </a:xfrm>
        </p:spPr>
        <p:txBody>
          <a:bodyPr/>
          <a:lstStyle/>
          <a:p>
            <a:r>
              <a:rPr lang="en-US" dirty="0" smtClean="0"/>
              <a:t>Where does the question mark go with the quote?</a:t>
            </a:r>
            <a:br>
              <a:rPr lang="en-US" dirty="0" smtClean="0"/>
            </a:br>
            <a:r>
              <a:rPr lang="en-US" dirty="0"/>
              <a:t/>
            </a:r>
            <a:br>
              <a:rPr lang="en-US" dirty="0"/>
            </a:br>
            <a:r>
              <a:rPr lang="en-US" dirty="0" smtClean="0">
                <a:solidFill>
                  <a:schemeClr val="accent1">
                    <a:lumMod val="75000"/>
                  </a:schemeClr>
                </a:solidFill>
              </a:rPr>
              <a:t>Jedidiah inquired, “What day is the project due”</a:t>
            </a:r>
            <a:endParaRPr lang="en-US" dirty="0">
              <a:solidFill>
                <a:schemeClr val="accent1">
                  <a:lumMod val="75000"/>
                </a:schemeClr>
              </a:solidFill>
            </a:endParaRPr>
          </a:p>
        </p:txBody>
      </p:sp>
    </p:spTree>
    <p:extLst>
      <p:ext uri="{BB962C8B-B14F-4D97-AF65-F5344CB8AC3E}">
        <p14:creationId xmlns:p14="http://schemas.microsoft.com/office/powerpoint/2010/main" xmlns="" val="15596103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dirty="0"/>
              <a:t/>
            </a:r>
            <a:br>
              <a:rPr lang="en-US" dirty="0"/>
            </a:br>
            <a:r>
              <a:rPr lang="en-US" dirty="0" smtClean="0"/>
              <a:t>Inside the quote!!</a:t>
            </a:r>
            <a:br>
              <a:rPr lang="en-US" dirty="0" smtClean="0"/>
            </a:br>
            <a:r>
              <a:rPr lang="en-US" dirty="0"/>
              <a:t/>
            </a:r>
            <a:br>
              <a:rPr lang="en-US" dirty="0"/>
            </a:br>
            <a:r>
              <a:rPr lang="en-US" dirty="0" smtClean="0">
                <a:solidFill>
                  <a:schemeClr val="accent1">
                    <a:lumMod val="75000"/>
                  </a:schemeClr>
                </a:solidFill>
              </a:rPr>
              <a:t>Jedidiah inquired, “What day is the project due?”</a:t>
            </a:r>
            <a:endParaRPr lang="en-US" dirty="0">
              <a:solidFill>
                <a:schemeClr val="accent1">
                  <a:lumMod val="75000"/>
                </a:schemeClr>
              </a:solidFill>
            </a:endParaRPr>
          </a:p>
        </p:txBody>
      </p:sp>
    </p:spTree>
    <p:extLst>
      <p:ext uri="{BB962C8B-B14F-4D97-AF65-F5344CB8AC3E}">
        <p14:creationId xmlns:p14="http://schemas.microsoft.com/office/powerpoint/2010/main" xmlns="" val="11643823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5867400"/>
          </a:xfrm>
        </p:spPr>
        <p:txBody>
          <a:bodyPr/>
          <a:lstStyle/>
          <a:p>
            <a:r>
              <a:rPr lang="en-US" dirty="0" smtClean="0"/>
              <a:t>Identify the underlined verb as transitive or intransitive:</a:t>
            </a:r>
            <a:br>
              <a:rPr lang="en-US" dirty="0" smtClean="0"/>
            </a:br>
            <a:r>
              <a:rPr lang="en-US" dirty="0"/>
              <a:t/>
            </a:r>
            <a:br>
              <a:rPr lang="en-US" dirty="0"/>
            </a:br>
            <a:r>
              <a:rPr lang="en-US" dirty="0" smtClean="0">
                <a:solidFill>
                  <a:schemeClr val="accent1">
                    <a:lumMod val="75000"/>
                  </a:schemeClr>
                </a:solidFill>
              </a:rPr>
              <a:t>He </a:t>
            </a:r>
            <a:r>
              <a:rPr lang="en-US" u="sng" dirty="0" smtClean="0">
                <a:solidFill>
                  <a:schemeClr val="accent1">
                    <a:lumMod val="75000"/>
                  </a:schemeClr>
                </a:solidFill>
              </a:rPr>
              <a:t>jumped</a:t>
            </a:r>
            <a:r>
              <a:rPr lang="en-US" dirty="0" smtClean="0">
                <a:solidFill>
                  <a:schemeClr val="accent1">
                    <a:lumMod val="75000"/>
                  </a:schemeClr>
                </a:solidFill>
              </a:rPr>
              <a:t> from the highest point to the water. </a:t>
            </a:r>
            <a:endParaRPr lang="en-US" dirty="0">
              <a:solidFill>
                <a:schemeClr val="accent1">
                  <a:lumMod val="75000"/>
                </a:schemeClr>
              </a:solidFill>
            </a:endParaRPr>
          </a:p>
        </p:txBody>
      </p:sp>
    </p:spTree>
    <p:extLst>
      <p:ext uri="{BB962C8B-B14F-4D97-AF65-F5344CB8AC3E}">
        <p14:creationId xmlns:p14="http://schemas.microsoft.com/office/powerpoint/2010/main" xmlns="" val="32973968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9740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Intransitive </a:t>
            </a:r>
            <a:endParaRPr lang="en-US" dirty="0">
              <a:solidFill>
                <a:schemeClr val="accent1">
                  <a:lumMod val="75000"/>
                </a:schemeClr>
              </a:solidFill>
            </a:endParaRPr>
          </a:p>
        </p:txBody>
      </p:sp>
    </p:spTree>
    <p:extLst>
      <p:ext uri="{BB962C8B-B14F-4D97-AF65-F5344CB8AC3E}">
        <p14:creationId xmlns:p14="http://schemas.microsoft.com/office/powerpoint/2010/main" xmlns="" val="2181419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248400"/>
          </a:xfrm>
        </p:spPr>
        <p:txBody>
          <a:bodyPr/>
          <a:lstStyle/>
          <a:p>
            <a:r>
              <a:rPr lang="en-US" dirty="0" smtClean="0"/>
              <a:t>Which of the following sentences is punctuated correctly?</a:t>
            </a:r>
            <a:br>
              <a:rPr lang="en-US" dirty="0" smtClean="0"/>
            </a:br>
            <a:r>
              <a:rPr lang="en-US" dirty="0"/>
              <a:t/>
            </a:r>
            <a:br>
              <a:rPr lang="en-US" dirty="0"/>
            </a:br>
            <a:r>
              <a:rPr lang="en-US" dirty="0" smtClean="0">
                <a:solidFill>
                  <a:schemeClr val="accent1">
                    <a:lumMod val="75000"/>
                  </a:schemeClr>
                </a:solidFill>
              </a:rPr>
              <a:t>1.  The ladies’ book club meets on Tuesday’s. </a:t>
            </a:r>
            <a:br>
              <a:rPr lang="en-US" dirty="0" smtClean="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smtClean="0">
                <a:solidFill>
                  <a:schemeClr val="accent1">
                    <a:lumMod val="75000"/>
                  </a:schemeClr>
                </a:solidFill>
              </a:rPr>
              <a:t>2.  The ladies’ book club meets on </a:t>
            </a:r>
            <a:r>
              <a:rPr lang="en-US" dirty="0">
                <a:solidFill>
                  <a:schemeClr val="accent1">
                    <a:lumMod val="75000"/>
                  </a:schemeClr>
                </a:solidFill>
              </a:rPr>
              <a:t>T</a:t>
            </a:r>
            <a:r>
              <a:rPr lang="en-US" dirty="0" smtClean="0">
                <a:solidFill>
                  <a:schemeClr val="accent1">
                    <a:lumMod val="75000"/>
                  </a:schemeClr>
                </a:solidFill>
              </a:rPr>
              <a:t>uesdays. </a:t>
            </a:r>
            <a:endParaRPr lang="en-US" dirty="0">
              <a:solidFill>
                <a:schemeClr val="accent1">
                  <a:lumMod val="75000"/>
                </a:schemeClr>
              </a:solidFill>
            </a:endParaRPr>
          </a:p>
        </p:txBody>
      </p:sp>
    </p:spTree>
    <p:extLst>
      <p:ext uri="{BB962C8B-B14F-4D97-AF65-F5344CB8AC3E}">
        <p14:creationId xmlns:p14="http://schemas.microsoft.com/office/powerpoint/2010/main" xmlns="" val="39348917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2.  The ladies’ book club meets on Tuesdays. </a:t>
            </a:r>
            <a:endParaRPr lang="en-US" dirty="0">
              <a:solidFill>
                <a:schemeClr val="accent1">
                  <a:lumMod val="75000"/>
                </a:schemeClr>
              </a:solidFill>
            </a:endParaRPr>
          </a:p>
        </p:txBody>
      </p:sp>
    </p:spTree>
    <p:extLst>
      <p:ext uri="{BB962C8B-B14F-4D97-AF65-F5344CB8AC3E}">
        <p14:creationId xmlns:p14="http://schemas.microsoft.com/office/powerpoint/2010/main" xmlns="" val="690983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788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1.  The dog ran away; no one ever found it. </a:t>
            </a:r>
            <a:endParaRPr lang="en-US" dirty="0">
              <a:solidFill>
                <a:schemeClr val="accent1">
                  <a:lumMod val="75000"/>
                </a:schemeClr>
              </a:solidFill>
            </a:endParaRPr>
          </a:p>
        </p:txBody>
      </p:sp>
    </p:spTree>
    <p:extLst>
      <p:ext uri="{BB962C8B-B14F-4D97-AF65-F5344CB8AC3E}">
        <p14:creationId xmlns:p14="http://schemas.microsoft.com/office/powerpoint/2010/main" xmlns="" val="21521222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248400"/>
          </a:xfrm>
        </p:spPr>
        <p:txBody>
          <a:bodyPr/>
          <a:lstStyle/>
          <a:p>
            <a:r>
              <a:rPr lang="en-US" dirty="0" smtClean="0"/>
              <a:t>Choose the correct Sentence. </a:t>
            </a:r>
            <a:br>
              <a:rPr lang="en-US" dirty="0" smtClean="0"/>
            </a:br>
            <a:r>
              <a:rPr lang="en-US" dirty="0"/>
              <a:t/>
            </a:r>
            <a:br>
              <a:rPr lang="en-US" dirty="0"/>
            </a:br>
            <a:r>
              <a:rPr lang="en-US" dirty="0" smtClean="0">
                <a:solidFill>
                  <a:schemeClr val="accent1">
                    <a:lumMod val="75000"/>
                  </a:schemeClr>
                </a:solidFill>
              </a:rPr>
              <a:t>1.  “Sunday Morning” is on Songs about Jane by </a:t>
            </a:r>
            <a:r>
              <a:rPr lang="en-US" u="sng" dirty="0" smtClean="0">
                <a:solidFill>
                  <a:schemeClr val="accent1">
                    <a:lumMod val="75000"/>
                  </a:schemeClr>
                </a:solidFill>
              </a:rPr>
              <a:t>Maroon 5</a:t>
            </a:r>
            <a:r>
              <a:rPr lang="en-US" dirty="0" smtClean="0">
                <a:solidFill>
                  <a:schemeClr val="accent1">
                    <a:lumMod val="75000"/>
                  </a:schemeClr>
                </a:solidFill>
              </a:rPr>
              <a:t>.  </a:t>
            </a:r>
            <a:br>
              <a:rPr lang="en-US" dirty="0" smtClean="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smtClean="0">
                <a:solidFill>
                  <a:schemeClr val="accent1">
                    <a:lumMod val="75000"/>
                  </a:schemeClr>
                </a:solidFill>
              </a:rPr>
              <a:t>2.  “Sunday Morning” is on </a:t>
            </a:r>
            <a:r>
              <a:rPr lang="en-US" u="sng" dirty="0" smtClean="0">
                <a:solidFill>
                  <a:schemeClr val="accent1">
                    <a:lumMod val="75000"/>
                  </a:schemeClr>
                </a:solidFill>
              </a:rPr>
              <a:t>Songs about Jane </a:t>
            </a:r>
            <a:r>
              <a:rPr lang="en-US" dirty="0" smtClean="0">
                <a:solidFill>
                  <a:schemeClr val="accent1">
                    <a:lumMod val="75000"/>
                  </a:schemeClr>
                </a:solidFill>
              </a:rPr>
              <a:t>by Maroon 5. </a:t>
            </a:r>
            <a:endParaRPr lang="en-US" dirty="0">
              <a:solidFill>
                <a:schemeClr val="accent1">
                  <a:lumMod val="75000"/>
                </a:schemeClr>
              </a:solidFill>
            </a:endParaRPr>
          </a:p>
        </p:txBody>
      </p:sp>
    </p:spTree>
    <p:extLst>
      <p:ext uri="{BB962C8B-B14F-4D97-AF65-F5344CB8AC3E}">
        <p14:creationId xmlns:p14="http://schemas.microsoft.com/office/powerpoint/2010/main" xmlns="" val="15220924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0502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2.  “Sunday Morning” is on </a:t>
            </a:r>
            <a:r>
              <a:rPr lang="en-US" u="sng" dirty="0" smtClean="0">
                <a:solidFill>
                  <a:schemeClr val="accent1">
                    <a:lumMod val="75000"/>
                  </a:schemeClr>
                </a:solidFill>
              </a:rPr>
              <a:t>Songs about Jane </a:t>
            </a:r>
            <a:r>
              <a:rPr lang="en-US" dirty="0" smtClean="0">
                <a:solidFill>
                  <a:schemeClr val="accent1">
                    <a:lumMod val="75000"/>
                  </a:schemeClr>
                </a:solidFill>
              </a:rPr>
              <a:t>by Maroon 5. </a:t>
            </a:r>
            <a:endParaRPr lang="en-US" dirty="0">
              <a:solidFill>
                <a:schemeClr val="accent1">
                  <a:lumMod val="75000"/>
                </a:schemeClr>
              </a:solidFill>
            </a:endParaRPr>
          </a:p>
        </p:txBody>
      </p:sp>
    </p:spTree>
    <p:extLst>
      <p:ext uri="{BB962C8B-B14F-4D97-AF65-F5344CB8AC3E}">
        <p14:creationId xmlns:p14="http://schemas.microsoft.com/office/powerpoint/2010/main" xmlns="" val="42910048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5943600"/>
          </a:xfrm>
        </p:spPr>
        <p:txBody>
          <a:bodyPr/>
          <a:lstStyle/>
          <a:p>
            <a:r>
              <a:rPr lang="en-US" dirty="0" smtClean="0"/>
              <a:t>Identify the underlined verb as transitive or intransitive:</a:t>
            </a:r>
            <a:br>
              <a:rPr lang="en-US" dirty="0" smtClean="0"/>
            </a:br>
            <a:r>
              <a:rPr lang="en-US" dirty="0"/>
              <a:t/>
            </a:r>
            <a:br>
              <a:rPr lang="en-US" dirty="0"/>
            </a:br>
            <a:r>
              <a:rPr lang="en-US" dirty="0" smtClean="0">
                <a:solidFill>
                  <a:schemeClr val="accent1">
                    <a:lumMod val="75000"/>
                  </a:schemeClr>
                </a:solidFill>
              </a:rPr>
              <a:t>I </a:t>
            </a:r>
            <a:r>
              <a:rPr lang="en-US" u="sng" dirty="0" smtClean="0">
                <a:solidFill>
                  <a:schemeClr val="accent1">
                    <a:lumMod val="75000"/>
                  </a:schemeClr>
                </a:solidFill>
              </a:rPr>
              <a:t>studied</a:t>
            </a:r>
            <a:r>
              <a:rPr lang="en-US" dirty="0" smtClean="0">
                <a:solidFill>
                  <a:schemeClr val="accent1">
                    <a:lumMod val="75000"/>
                  </a:schemeClr>
                </a:solidFill>
              </a:rPr>
              <a:t> my notes in order to pass my exam. </a:t>
            </a:r>
            <a:endParaRPr lang="en-US" dirty="0">
              <a:solidFill>
                <a:schemeClr val="accent1">
                  <a:lumMod val="75000"/>
                </a:schemeClr>
              </a:solidFill>
            </a:endParaRPr>
          </a:p>
        </p:txBody>
      </p:sp>
    </p:spTree>
    <p:extLst>
      <p:ext uri="{BB962C8B-B14F-4D97-AF65-F5344CB8AC3E}">
        <p14:creationId xmlns:p14="http://schemas.microsoft.com/office/powerpoint/2010/main" xmlns="" val="33161155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0502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Transitive </a:t>
            </a:r>
            <a:endParaRPr lang="en-US" dirty="0">
              <a:solidFill>
                <a:schemeClr val="accent1">
                  <a:lumMod val="75000"/>
                </a:schemeClr>
              </a:solidFill>
            </a:endParaRPr>
          </a:p>
        </p:txBody>
      </p:sp>
    </p:spTree>
    <p:extLst>
      <p:ext uri="{BB962C8B-B14F-4D97-AF65-F5344CB8AC3E}">
        <p14:creationId xmlns:p14="http://schemas.microsoft.com/office/powerpoint/2010/main" xmlns="" val="39759434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096000"/>
          </a:xfrm>
        </p:spPr>
        <p:txBody>
          <a:bodyPr/>
          <a:lstStyle/>
          <a:p>
            <a:r>
              <a:rPr lang="en-US" dirty="0" smtClean="0"/>
              <a:t>Choose the correct word to complete the following sentence:</a:t>
            </a:r>
            <a:br>
              <a:rPr lang="en-US" dirty="0" smtClean="0"/>
            </a:br>
            <a:r>
              <a:rPr lang="en-US" dirty="0"/>
              <a:t/>
            </a:r>
            <a:br>
              <a:rPr lang="en-US" dirty="0"/>
            </a:br>
            <a:r>
              <a:rPr lang="en-US" dirty="0" smtClean="0">
                <a:solidFill>
                  <a:schemeClr val="accent1">
                    <a:lumMod val="75000"/>
                  </a:schemeClr>
                </a:solidFill>
              </a:rPr>
              <a:t>I (have, don’t have) but eight dollars. </a:t>
            </a:r>
            <a:endParaRPr lang="en-US" dirty="0">
              <a:solidFill>
                <a:schemeClr val="accent1">
                  <a:lumMod val="75000"/>
                </a:schemeClr>
              </a:solidFill>
            </a:endParaRPr>
          </a:p>
        </p:txBody>
      </p:sp>
    </p:spTree>
    <p:extLst>
      <p:ext uri="{BB962C8B-B14F-4D97-AF65-F5344CB8AC3E}">
        <p14:creationId xmlns:p14="http://schemas.microsoft.com/office/powerpoint/2010/main" xmlns="" val="24018919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0502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I HAVE but eight dollars. </a:t>
            </a:r>
            <a:endParaRPr lang="en-US" dirty="0">
              <a:solidFill>
                <a:schemeClr val="accent1">
                  <a:lumMod val="75000"/>
                </a:schemeClr>
              </a:solidFill>
            </a:endParaRPr>
          </a:p>
        </p:txBody>
      </p:sp>
    </p:spTree>
    <p:extLst>
      <p:ext uri="{BB962C8B-B14F-4D97-AF65-F5344CB8AC3E}">
        <p14:creationId xmlns:p14="http://schemas.microsoft.com/office/powerpoint/2010/main" xmlns="" val="18540236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019800"/>
          </a:xfrm>
        </p:spPr>
        <p:txBody>
          <a:bodyPr/>
          <a:lstStyle/>
          <a:p>
            <a:r>
              <a:rPr lang="en-US" dirty="0" smtClean="0"/>
              <a:t>What part of speech is the underlined word?</a:t>
            </a:r>
            <a:br>
              <a:rPr lang="en-US" dirty="0" smtClean="0"/>
            </a:br>
            <a:r>
              <a:rPr lang="en-US" dirty="0"/>
              <a:t/>
            </a:r>
            <a:br>
              <a:rPr lang="en-US" dirty="0"/>
            </a:br>
            <a:r>
              <a:rPr lang="en-US" dirty="0" smtClean="0">
                <a:solidFill>
                  <a:schemeClr val="accent1">
                    <a:lumMod val="75000"/>
                  </a:schemeClr>
                </a:solidFill>
              </a:rPr>
              <a:t>The dryer shrunk my favorite </a:t>
            </a:r>
            <a:r>
              <a:rPr lang="en-US" u="sng" dirty="0" smtClean="0">
                <a:solidFill>
                  <a:schemeClr val="accent1">
                    <a:lumMod val="75000"/>
                  </a:schemeClr>
                </a:solidFill>
              </a:rPr>
              <a:t>sweater</a:t>
            </a:r>
            <a:r>
              <a:rPr lang="en-US" dirty="0" smtClean="0">
                <a:solidFill>
                  <a:schemeClr val="accent1">
                    <a:lumMod val="75000"/>
                  </a:schemeClr>
                </a:solidFill>
              </a:rPr>
              <a:t>!</a:t>
            </a:r>
            <a:endParaRPr lang="en-US" dirty="0">
              <a:solidFill>
                <a:schemeClr val="accent1">
                  <a:lumMod val="75000"/>
                </a:schemeClr>
              </a:solidFill>
            </a:endParaRPr>
          </a:p>
        </p:txBody>
      </p:sp>
    </p:spTree>
    <p:extLst>
      <p:ext uri="{BB962C8B-B14F-4D97-AF65-F5344CB8AC3E}">
        <p14:creationId xmlns:p14="http://schemas.microsoft.com/office/powerpoint/2010/main" xmlns="" val="31238898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Direct Object </a:t>
            </a:r>
            <a:endParaRPr lang="en-US" dirty="0">
              <a:solidFill>
                <a:schemeClr val="accent1">
                  <a:lumMod val="75000"/>
                </a:schemeClr>
              </a:solidFill>
            </a:endParaRPr>
          </a:p>
        </p:txBody>
      </p:sp>
    </p:spTree>
    <p:extLst>
      <p:ext uri="{BB962C8B-B14F-4D97-AF65-F5344CB8AC3E}">
        <p14:creationId xmlns:p14="http://schemas.microsoft.com/office/powerpoint/2010/main" xmlns="" val="16389415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04800"/>
            <a:ext cx="6400800" cy="6324600"/>
          </a:xfrm>
        </p:spPr>
        <p:txBody>
          <a:bodyPr/>
          <a:lstStyle/>
          <a:p>
            <a:r>
              <a:rPr lang="en-US" dirty="0" smtClean="0"/>
              <a:t>Choose the correct word to complete the following sentence:</a:t>
            </a:r>
            <a:br>
              <a:rPr lang="en-US" dirty="0" smtClean="0"/>
            </a:br>
            <a:r>
              <a:rPr lang="en-US" dirty="0"/>
              <a:t/>
            </a:r>
            <a:br>
              <a:rPr lang="en-US" dirty="0"/>
            </a:br>
            <a:r>
              <a:rPr lang="en-US" dirty="0" smtClean="0">
                <a:solidFill>
                  <a:schemeClr val="accent1">
                    <a:lumMod val="75000"/>
                  </a:schemeClr>
                </a:solidFill>
              </a:rPr>
              <a:t>Her advice is hardly (ever, never) bad. </a:t>
            </a:r>
            <a:endParaRPr lang="en-US" dirty="0">
              <a:solidFill>
                <a:schemeClr val="accent1">
                  <a:lumMod val="75000"/>
                </a:schemeClr>
              </a:solidFill>
            </a:endParaRPr>
          </a:p>
        </p:txBody>
      </p:sp>
    </p:spTree>
    <p:extLst>
      <p:ext uri="{BB962C8B-B14F-4D97-AF65-F5344CB8AC3E}">
        <p14:creationId xmlns:p14="http://schemas.microsoft.com/office/powerpoint/2010/main" xmlns="" val="39149792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788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Her advice is hardly EVER bad. </a:t>
            </a:r>
            <a:endParaRPr lang="en-US" dirty="0">
              <a:solidFill>
                <a:schemeClr val="accent1">
                  <a:lumMod val="75000"/>
                </a:schemeClr>
              </a:solidFill>
            </a:endParaRPr>
          </a:p>
        </p:txBody>
      </p:sp>
    </p:spTree>
    <p:extLst>
      <p:ext uri="{BB962C8B-B14F-4D97-AF65-F5344CB8AC3E}">
        <p14:creationId xmlns:p14="http://schemas.microsoft.com/office/powerpoint/2010/main" xmlns="" val="2962127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324600"/>
          </a:xfrm>
        </p:spPr>
        <p:txBody>
          <a:bodyPr/>
          <a:lstStyle/>
          <a:p>
            <a:r>
              <a:rPr lang="en-US" dirty="0" smtClean="0"/>
              <a:t>What is the simple subject in the following sentence?</a:t>
            </a:r>
            <a:br>
              <a:rPr lang="en-US" dirty="0" smtClean="0"/>
            </a:br>
            <a:r>
              <a:rPr lang="en-US" dirty="0"/>
              <a:t/>
            </a:r>
            <a:br>
              <a:rPr lang="en-US" dirty="0"/>
            </a:br>
            <a:r>
              <a:rPr lang="en-US" dirty="0" smtClean="0">
                <a:solidFill>
                  <a:schemeClr val="accent1">
                    <a:lumMod val="75000"/>
                  </a:schemeClr>
                </a:solidFill>
              </a:rPr>
              <a:t>Each of the children took turns with the toy truck.  </a:t>
            </a:r>
            <a:endParaRPr lang="en-US" dirty="0">
              <a:solidFill>
                <a:schemeClr val="accent1">
                  <a:lumMod val="75000"/>
                </a:schemeClr>
              </a:solidFill>
            </a:endParaRPr>
          </a:p>
        </p:txBody>
      </p:sp>
    </p:spTree>
    <p:extLst>
      <p:ext uri="{BB962C8B-B14F-4D97-AF65-F5344CB8AC3E}">
        <p14:creationId xmlns:p14="http://schemas.microsoft.com/office/powerpoint/2010/main" xmlns="" val="41539043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248400"/>
          </a:xfrm>
        </p:spPr>
        <p:txBody>
          <a:bodyPr/>
          <a:lstStyle/>
          <a:p>
            <a:r>
              <a:rPr lang="en-US" dirty="0" smtClean="0"/>
              <a:t>Which word is the antecedent?</a:t>
            </a:r>
            <a:br>
              <a:rPr lang="en-US" dirty="0" smtClean="0"/>
            </a:br>
            <a:r>
              <a:rPr lang="en-US" dirty="0"/>
              <a:t/>
            </a:r>
            <a:br>
              <a:rPr lang="en-US" dirty="0"/>
            </a:br>
            <a:r>
              <a:rPr lang="en-US" dirty="0" smtClean="0">
                <a:solidFill>
                  <a:schemeClr val="accent1">
                    <a:lumMod val="75000"/>
                  </a:schemeClr>
                </a:solidFill>
              </a:rPr>
              <a:t>After she received the scholarship, Rose celebrated with her family.</a:t>
            </a:r>
            <a:endParaRPr lang="en-US" dirty="0">
              <a:solidFill>
                <a:schemeClr val="accent1">
                  <a:lumMod val="75000"/>
                </a:schemeClr>
              </a:solidFill>
            </a:endParaRPr>
          </a:p>
        </p:txBody>
      </p:sp>
    </p:spTree>
    <p:extLst>
      <p:ext uri="{BB962C8B-B14F-4D97-AF65-F5344CB8AC3E}">
        <p14:creationId xmlns:p14="http://schemas.microsoft.com/office/powerpoint/2010/main" xmlns="" val="4812902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821680"/>
          </a:xfrm>
        </p:spPr>
        <p:txBody>
          <a:bodyPr/>
          <a:lstStyle/>
          <a:p>
            <a:r>
              <a:rPr lang="en-US" dirty="0" smtClean="0"/>
              <a:t>Answer:</a:t>
            </a:r>
            <a:br>
              <a:rPr lang="en-US" dirty="0" smtClean="0"/>
            </a:br>
            <a:r>
              <a:rPr lang="en-US" dirty="0"/>
              <a:t/>
            </a:r>
            <a:br>
              <a:rPr lang="en-US" dirty="0"/>
            </a:br>
            <a:r>
              <a:rPr lang="en-US" dirty="0" smtClean="0"/>
              <a:t>Rose </a:t>
            </a:r>
            <a:endParaRPr lang="en-US" dirty="0"/>
          </a:p>
        </p:txBody>
      </p:sp>
    </p:spTree>
    <p:extLst>
      <p:ext uri="{BB962C8B-B14F-4D97-AF65-F5344CB8AC3E}">
        <p14:creationId xmlns:p14="http://schemas.microsoft.com/office/powerpoint/2010/main" xmlns="" val="22300360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172200"/>
          </a:xfrm>
        </p:spPr>
        <p:txBody>
          <a:bodyPr>
            <a:normAutofit fontScale="90000"/>
          </a:bodyPr>
          <a:lstStyle/>
          <a:p>
            <a:r>
              <a:rPr lang="en-US" dirty="0" smtClean="0"/>
              <a:t>Which of the following sentences is punctuated correctly?</a:t>
            </a:r>
            <a:br>
              <a:rPr lang="en-US" dirty="0" smtClean="0"/>
            </a:br>
            <a:r>
              <a:rPr lang="en-US" dirty="0"/>
              <a:t/>
            </a:r>
            <a:br>
              <a:rPr lang="en-US" dirty="0"/>
            </a:br>
            <a:r>
              <a:rPr lang="en-US" dirty="0" smtClean="0">
                <a:solidFill>
                  <a:schemeClr val="accent1">
                    <a:lumMod val="75000"/>
                  </a:schemeClr>
                </a:solidFill>
              </a:rPr>
              <a:t>1.  Days turned into years the years seemed endless. </a:t>
            </a:r>
            <a:br>
              <a:rPr lang="en-US" dirty="0" smtClean="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smtClean="0">
                <a:solidFill>
                  <a:schemeClr val="accent1">
                    <a:lumMod val="75000"/>
                  </a:schemeClr>
                </a:solidFill>
              </a:rPr>
              <a:t>2.  days turned into years, and the years seemed endless. </a:t>
            </a:r>
            <a:endParaRPr lang="en-US" dirty="0">
              <a:solidFill>
                <a:schemeClr val="accent1">
                  <a:lumMod val="75000"/>
                </a:schemeClr>
              </a:solidFill>
            </a:endParaRPr>
          </a:p>
        </p:txBody>
      </p:sp>
    </p:spTree>
    <p:extLst>
      <p:ext uri="{BB962C8B-B14F-4D97-AF65-F5344CB8AC3E}">
        <p14:creationId xmlns:p14="http://schemas.microsoft.com/office/powerpoint/2010/main" xmlns="" val="23179573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2.  Days turned into years, and the years seemed endless. </a:t>
            </a:r>
            <a:endParaRPr lang="en-US" dirty="0">
              <a:solidFill>
                <a:schemeClr val="accent1">
                  <a:lumMod val="75000"/>
                </a:schemeClr>
              </a:solidFill>
            </a:endParaRPr>
          </a:p>
        </p:txBody>
      </p:sp>
    </p:spTree>
    <p:extLst>
      <p:ext uri="{BB962C8B-B14F-4D97-AF65-F5344CB8AC3E}">
        <p14:creationId xmlns:p14="http://schemas.microsoft.com/office/powerpoint/2010/main" xmlns="" val="14990189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324600"/>
          </a:xfrm>
        </p:spPr>
        <p:txBody>
          <a:bodyPr/>
          <a:lstStyle/>
          <a:p>
            <a:r>
              <a:rPr lang="en-US" dirty="0" smtClean="0"/>
              <a:t>Choose the correct word to complete the following sentence:</a:t>
            </a:r>
            <a:br>
              <a:rPr lang="en-US" dirty="0" smtClean="0"/>
            </a:br>
            <a:r>
              <a:rPr lang="en-US" dirty="0"/>
              <a:t/>
            </a:r>
            <a:br>
              <a:rPr lang="en-US" dirty="0"/>
            </a:br>
            <a:r>
              <a:rPr lang="en-US" dirty="0" smtClean="0">
                <a:solidFill>
                  <a:schemeClr val="accent1">
                    <a:lumMod val="75000"/>
                  </a:schemeClr>
                </a:solidFill>
              </a:rPr>
              <a:t>She (is, is not) barely old enough to have her license.  </a:t>
            </a:r>
            <a:endParaRPr lang="en-US" dirty="0">
              <a:solidFill>
                <a:schemeClr val="accent1">
                  <a:lumMod val="75000"/>
                </a:schemeClr>
              </a:solidFill>
            </a:endParaRPr>
          </a:p>
        </p:txBody>
      </p:sp>
    </p:spTree>
    <p:extLst>
      <p:ext uri="{BB962C8B-B14F-4D97-AF65-F5344CB8AC3E}">
        <p14:creationId xmlns:p14="http://schemas.microsoft.com/office/powerpoint/2010/main" xmlns="" val="21229644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026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She IS barely old enough to have her license. </a:t>
            </a:r>
            <a:endParaRPr lang="en-US" dirty="0">
              <a:solidFill>
                <a:schemeClr val="accent1">
                  <a:lumMod val="75000"/>
                </a:schemeClr>
              </a:solidFill>
            </a:endParaRPr>
          </a:p>
        </p:txBody>
      </p:sp>
    </p:spTree>
    <p:extLst>
      <p:ext uri="{BB962C8B-B14F-4D97-AF65-F5344CB8AC3E}">
        <p14:creationId xmlns:p14="http://schemas.microsoft.com/office/powerpoint/2010/main" xmlns="" val="22835035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172200"/>
          </a:xfrm>
        </p:spPr>
        <p:txBody>
          <a:bodyPr/>
          <a:lstStyle/>
          <a:p>
            <a:r>
              <a:rPr lang="en-US" dirty="0" smtClean="0"/>
              <a:t>Which word is the antecedent?</a:t>
            </a:r>
            <a:br>
              <a:rPr lang="en-US" dirty="0" smtClean="0"/>
            </a:br>
            <a:r>
              <a:rPr lang="en-US" dirty="0"/>
              <a:t/>
            </a:r>
            <a:br>
              <a:rPr lang="en-US" dirty="0"/>
            </a:br>
            <a:r>
              <a:rPr lang="en-US" dirty="0" smtClean="0">
                <a:solidFill>
                  <a:schemeClr val="accent1">
                    <a:lumMod val="75000"/>
                  </a:schemeClr>
                </a:solidFill>
              </a:rPr>
              <a:t>Link made his sword more powerful.  </a:t>
            </a:r>
            <a:endParaRPr lang="en-US" dirty="0">
              <a:solidFill>
                <a:schemeClr val="accent1">
                  <a:lumMod val="75000"/>
                </a:schemeClr>
              </a:solidFill>
            </a:endParaRPr>
          </a:p>
        </p:txBody>
      </p:sp>
    </p:spTree>
    <p:extLst>
      <p:ext uri="{BB962C8B-B14F-4D97-AF65-F5344CB8AC3E}">
        <p14:creationId xmlns:p14="http://schemas.microsoft.com/office/powerpoint/2010/main" xmlns="" val="31016993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026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Link </a:t>
            </a:r>
            <a:endParaRPr lang="en-US" dirty="0">
              <a:solidFill>
                <a:schemeClr val="accent1">
                  <a:lumMod val="75000"/>
                </a:schemeClr>
              </a:solidFill>
            </a:endParaRPr>
          </a:p>
        </p:txBody>
      </p:sp>
    </p:spTree>
    <p:extLst>
      <p:ext uri="{BB962C8B-B14F-4D97-AF65-F5344CB8AC3E}">
        <p14:creationId xmlns:p14="http://schemas.microsoft.com/office/powerpoint/2010/main" xmlns="" val="216929891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457200"/>
            <a:ext cx="6400800" cy="5943600"/>
          </a:xfrm>
        </p:spPr>
        <p:txBody>
          <a:bodyPr/>
          <a:lstStyle/>
          <a:p>
            <a:r>
              <a:rPr lang="en-US" dirty="0" smtClean="0"/>
              <a:t>Identify the prepositional Phrase in the following sentence:</a:t>
            </a:r>
            <a:br>
              <a:rPr lang="en-US" dirty="0" smtClean="0"/>
            </a:br>
            <a:r>
              <a:rPr lang="en-US" dirty="0"/>
              <a:t/>
            </a:r>
            <a:br>
              <a:rPr lang="en-US" dirty="0"/>
            </a:br>
            <a:r>
              <a:rPr lang="en-US" dirty="0" smtClean="0">
                <a:solidFill>
                  <a:schemeClr val="accent1">
                    <a:lumMod val="75000"/>
                  </a:schemeClr>
                </a:solidFill>
              </a:rPr>
              <a:t>The cat in the tree meowed all night. </a:t>
            </a:r>
            <a:endParaRPr lang="en-US" dirty="0">
              <a:solidFill>
                <a:schemeClr val="accent1">
                  <a:lumMod val="75000"/>
                </a:schemeClr>
              </a:solidFill>
            </a:endParaRPr>
          </a:p>
        </p:txBody>
      </p:sp>
    </p:spTree>
    <p:extLst>
      <p:ext uri="{BB962C8B-B14F-4D97-AF65-F5344CB8AC3E}">
        <p14:creationId xmlns:p14="http://schemas.microsoft.com/office/powerpoint/2010/main" xmlns="" val="22340656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8978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In The Tree</a:t>
            </a:r>
            <a:endParaRPr lang="en-US" dirty="0">
              <a:solidFill>
                <a:schemeClr val="accent1">
                  <a:lumMod val="75000"/>
                </a:schemeClr>
              </a:solidFill>
            </a:endParaRPr>
          </a:p>
        </p:txBody>
      </p:sp>
    </p:spTree>
    <p:extLst>
      <p:ext uri="{BB962C8B-B14F-4D97-AF65-F5344CB8AC3E}">
        <p14:creationId xmlns:p14="http://schemas.microsoft.com/office/powerpoint/2010/main" xmlns="" val="91872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Each </a:t>
            </a:r>
            <a:endParaRPr lang="en-US" dirty="0">
              <a:solidFill>
                <a:schemeClr val="accent1">
                  <a:lumMod val="75000"/>
                </a:schemeClr>
              </a:solidFill>
            </a:endParaRPr>
          </a:p>
        </p:txBody>
      </p:sp>
    </p:spTree>
    <p:extLst>
      <p:ext uri="{BB962C8B-B14F-4D97-AF65-F5344CB8AC3E}">
        <p14:creationId xmlns:p14="http://schemas.microsoft.com/office/powerpoint/2010/main" xmlns="" val="429108641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324600"/>
          </a:xfrm>
        </p:spPr>
        <p:txBody>
          <a:bodyPr>
            <a:normAutofit fontScale="90000"/>
          </a:bodyPr>
          <a:lstStyle/>
          <a:p>
            <a:r>
              <a:rPr lang="en-US" dirty="0" smtClean="0"/>
              <a:t>Which of the two sentences is punctuated correctly?</a:t>
            </a:r>
            <a:r>
              <a:rPr lang="en-US" dirty="0"/>
              <a:t/>
            </a:r>
            <a:br>
              <a:rPr lang="en-US" dirty="0"/>
            </a:br>
            <a:r>
              <a:rPr lang="en-US" dirty="0" smtClean="0">
                <a:solidFill>
                  <a:schemeClr val="accent1">
                    <a:lumMod val="75000"/>
                  </a:schemeClr>
                </a:solidFill>
              </a:rPr>
              <a:t>1.  She always enjoyed sweets: chocolate, marshmallows, and toffee apples.</a:t>
            </a:r>
            <a:br>
              <a:rPr lang="en-US" dirty="0" smtClean="0">
                <a:solidFill>
                  <a:schemeClr val="accent1">
                    <a:lumMod val="75000"/>
                  </a:schemeClr>
                </a:solidFill>
              </a:rPr>
            </a:br>
            <a:r>
              <a:rPr lang="en-US" dirty="0" smtClean="0">
                <a:solidFill>
                  <a:schemeClr val="accent1">
                    <a:lumMod val="75000"/>
                  </a:schemeClr>
                </a:solidFill>
              </a:rPr>
              <a:t/>
            </a:r>
            <a:br>
              <a:rPr lang="en-US" dirty="0" smtClean="0">
                <a:solidFill>
                  <a:schemeClr val="accent1">
                    <a:lumMod val="75000"/>
                  </a:schemeClr>
                </a:solidFill>
              </a:rPr>
            </a:br>
            <a:r>
              <a:rPr lang="en-US" dirty="0" smtClean="0">
                <a:solidFill>
                  <a:schemeClr val="accent1">
                    <a:lumMod val="75000"/>
                  </a:schemeClr>
                </a:solidFill>
              </a:rPr>
              <a:t>2.  She always enjoyed sweets; chocolate, marshmallows, and toffee apples. </a:t>
            </a:r>
            <a:endParaRPr lang="en-US" dirty="0">
              <a:solidFill>
                <a:schemeClr val="accent1">
                  <a:lumMod val="75000"/>
                </a:schemeClr>
              </a:solidFill>
            </a:endParaRPr>
          </a:p>
        </p:txBody>
      </p:sp>
    </p:spTree>
    <p:extLst>
      <p:ext uri="{BB962C8B-B14F-4D97-AF65-F5344CB8AC3E}">
        <p14:creationId xmlns:p14="http://schemas.microsoft.com/office/powerpoint/2010/main" xmlns="" val="31100974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78880"/>
          </a:xfrm>
        </p:spPr>
        <p:txBody>
          <a:bodyPr>
            <a:normAutofit/>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1.  She enjoyed sweets: chocolate, marshmallows, and toffee apples. </a:t>
            </a:r>
            <a:endParaRPr lang="en-US" dirty="0">
              <a:solidFill>
                <a:schemeClr val="accent1">
                  <a:lumMod val="75000"/>
                </a:schemeClr>
              </a:solidFill>
            </a:endParaRPr>
          </a:p>
        </p:txBody>
      </p:sp>
    </p:spTree>
    <p:extLst>
      <p:ext uri="{BB962C8B-B14F-4D97-AF65-F5344CB8AC3E}">
        <p14:creationId xmlns:p14="http://schemas.microsoft.com/office/powerpoint/2010/main" xmlns="" val="208129348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248400"/>
          </a:xfrm>
        </p:spPr>
        <p:txBody>
          <a:bodyPr/>
          <a:lstStyle/>
          <a:p>
            <a:r>
              <a:rPr lang="en-US" dirty="0" smtClean="0"/>
              <a:t>Which of the following sentences is correct?</a:t>
            </a:r>
            <a:br>
              <a:rPr lang="en-US" dirty="0" smtClean="0"/>
            </a:br>
            <a:r>
              <a:rPr lang="en-US" dirty="0"/>
              <a:t/>
            </a:r>
            <a:br>
              <a:rPr lang="en-US" dirty="0"/>
            </a:br>
            <a:r>
              <a:rPr lang="en-US" dirty="0" smtClean="0">
                <a:solidFill>
                  <a:schemeClr val="accent1">
                    <a:lumMod val="75000"/>
                  </a:schemeClr>
                </a:solidFill>
              </a:rPr>
              <a:t>1.  The </a:t>
            </a:r>
            <a:r>
              <a:rPr lang="en-US" u="sng" dirty="0" smtClean="0">
                <a:solidFill>
                  <a:schemeClr val="accent1">
                    <a:lumMod val="75000"/>
                  </a:schemeClr>
                </a:solidFill>
              </a:rPr>
              <a:t>Ave Maria</a:t>
            </a:r>
            <a:r>
              <a:rPr lang="en-US" dirty="0" smtClean="0">
                <a:solidFill>
                  <a:schemeClr val="accent1">
                    <a:lumMod val="75000"/>
                  </a:schemeClr>
                </a:solidFill>
              </a:rPr>
              <a:t> played on the “Titanic.”</a:t>
            </a:r>
            <a:br>
              <a:rPr lang="en-US" dirty="0" smtClean="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smtClean="0">
                <a:solidFill>
                  <a:schemeClr val="accent1">
                    <a:lumMod val="75000"/>
                  </a:schemeClr>
                </a:solidFill>
              </a:rPr>
              <a:t>2.  The “Ave Maria” played on the </a:t>
            </a:r>
            <a:r>
              <a:rPr lang="en-US" u="sng" dirty="0" smtClean="0">
                <a:solidFill>
                  <a:schemeClr val="accent1">
                    <a:lumMod val="75000"/>
                  </a:schemeClr>
                </a:solidFill>
              </a:rPr>
              <a:t>Titanic</a:t>
            </a:r>
            <a:r>
              <a:rPr lang="en-US" dirty="0" smtClean="0">
                <a:solidFill>
                  <a:schemeClr val="accent1">
                    <a:lumMod val="75000"/>
                  </a:schemeClr>
                </a:solidFill>
              </a:rPr>
              <a:t>. </a:t>
            </a:r>
            <a:endParaRPr lang="en-US" dirty="0">
              <a:solidFill>
                <a:schemeClr val="accent1">
                  <a:lumMod val="75000"/>
                </a:schemeClr>
              </a:solidFill>
            </a:endParaRPr>
          </a:p>
        </p:txBody>
      </p:sp>
    </p:spTree>
    <p:extLst>
      <p:ext uri="{BB962C8B-B14F-4D97-AF65-F5344CB8AC3E}">
        <p14:creationId xmlns:p14="http://schemas.microsoft.com/office/powerpoint/2010/main" xmlns="" val="288424825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2.  The “Ave Maria” played on the </a:t>
            </a:r>
            <a:r>
              <a:rPr lang="en-US" u="sng" dirty="0" smtClean="0">
                <a:solidFill>
                  <a:schemeClr val="accent1">
                    <a:lumMod val="75000"/>
                  </a:schemeClr>
                </a:solidFill>
              </a:rPr>
              <a:t>Titanic</a:t>
            </a:r>
            <a:r>
              <a:rPr lang="en-US" dirty="0" smtClean="0">
                <a:solidFill>
                  <a:schemeClr val="accent1">
                    <a:lumMod val="75000"/>
                  </a:schemeClr>
                </a:solidFill>
              </a:rPr>
              <a:t>. </a:t>
            </a:r>
            <a:endParaRPr lang="en-US" dirty="0">
              <a:solidFill>
                <a:schemeClr val="accent1">
                  <a:lumMod val="75000"/>
                </a:schemeClr>
              </a:solidFill>
            </a:endParaRPr>
          </a:p>
        </p:txBody>
      </p:sp>
    </p:spTree>
    <p:extLst>
      <p:ext uri="{BB962C8B-B14F-4D97-AF65-F5344CB8AC3E}">
        <p14:creationId xmlns:p14="http://schemas.microsoft.com/office/powerpoint/2010/main" xmlns="" val="361837398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172200"/>
          </a:xfrm>
        </p:spPr>
        <p:txBody>
          <a:bodyPr/>
          <a:lstStyle/>
          <a:p>
            <a:r>
              <a:rPr lang="en-US" dirty="0" smtClean="0"/>
              <a:t>Which sentence is correct?</a:t>
            </a:r>
            <a:br>
              <a:rPr lang="en-US" dirty="0" smtClean="0"/>
            </a:br>
            <a:r>
              <a:rPr lang="en-US" dirty="0"/>
              <a:t/>
            </a:r>
            <a:br>
              <a:rPr lang="en-US" dirty="0"/>
            </a:br>
            <a:r>
              <a:rPr lang="en-US" dirty="0" smtClean="0">
                <a:solidFill>
                  <a:schemeClr val="accent1">
                    <a:lumMod val="75000"/>
                  </a:schemeClr>
                </a:solidFill>
              </a:rPr>
              <a:t>1.  The Magna Carta was signed. </a:t>
            </a:r>
            <a:br>
              <a:rPr lang="en-US" dirty="0" smtClean="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smtClean="0">
                <a:solidFill>
                  <a:schemeClr val="accent1">
                    <a:lumMod val="75000"/>
                  </a:schemeClr>
                </a:solidFill>
              </a:rPr>
              <a:t>2.  The </a:t>
            </a:r>
            <a:r>
              <a:rPr lang="en-US" u="sng" dirty="0" smtClean="0">
                <a:solidFill>
                  <a:schemeClr val="accent1">
                    <a:lumMod val="75000"/>
                  </a:schemeClr>
                </a:solidFill>
              </a:rPr>
              <a:t>Magna Carta </a:t>
            </a:r>
            <a:r>
              <a:rPr lang="en-US" dirty="0" smtClean="0">
                <a:solidFill>
                  <a:schemeClr val="accent1">
                    <a:lumMod val="75000"/>
                  </a:schemeClr>
                </a:solidFill>
              </a:rPr>
              <a:t>was signed.  </a:t>
            </a:r>
            <a:endParaRPr lang="en-US" dirty="0">
              <a:solidFill>
                <a:schemeClr val="accent1">
                  <a:lumMod val="75000"/>
                </a:schemeClr>
              </a:solidFill>
            </a:endParaRPr>
          </a:p>
        </p:txBody>
      </p:sp>
    </p:spTree>
    <p:extLst>
      <p:ext uri="{BB962C8B-B14F-4D97-AF65-F5344CB8AC3E}">
        <p14:creationId xmlns:p14="http://schemas.microsoft.com/office/powerpoint/2010/main" xmlns="" val="19657199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1.  The Magna Carta was signed. </a:t>
            </a:r>
            <a:endParaRPr lang="en-US" dirty="0">
              <a:solidFill>
                <a:schemeClr val="accent1">
                  <a:lumMod val="75000"/>
                </a:schemeClr>
              </a:solidFill>
            </a:endParaRPr>
          </a:p>
        </p:txBody>
      </p:sp>
    </p:spTree>
    <p:extLst>
      <p:ext uri="{BB962C8B-B14F-4D97-AF65-F5344CB8AC3E}">
        <p14:creationId xmlns:p14="http://schemas.microsoft.com/office/powerpoint/2010/main" xmlns="" val="388253043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324600"/>
          </a:xfrm>
        </p:spPr>
        <p:txBody>
          <a:bodyPr/>
          <a:lstStyle/>
          <a:p>
            <a:r>
              <a:rPr lang="en-US" dirty="0" smtClean="0"/>
              <a:t>Choose the correct word to complete the following sentence: </a:t>
            </a:r>
            <a:br>
              <a:rPr lang="en-US" dirty="0" smtClean="0"/>
            </a:br>
            <a:r>
              <a:rPr lang="en-US" dirty="0"/>
              <a:t/>
            </a:r>
            <a:br>
              <a:rPr lang="en-US" dirty="0"/>
            </a:br>
            <a:r>
              <a:rPr lang="en-US" dirty="0" smtClean="0">
                <a:solidFill>
                  <a:schemeClr val="accent1">
                    <a:lumMod val="75000"/>
                  </a:schemeClr>
                </a:solidFill>
              </a:rPr>
              <a:t>You (did, did not) hardly finish your beans.</a:t>
            </a:r>
            <a:endParaRPr lang="en-US" dirty="0">
              <a:solidFill>
                <a:schemeClr val="accent1">
                  <a:lumMod val="75000"/>
                </a:schemeClr>
              </a:solidFill>
            </a:endParaRPr>
          </a:p>
        </p:txBody>
      </p:sp>
    </p:spTree>
    <p:extLst>
      <p:ext uri="{BB962C8B-B14F-4D97-AF65-F5344CB8AC3E}">
        <p14:creationId xmlns:p14="http://schemas.microsoft.com/office/powerpoint/2010/main" xmlns="" val="94500805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You DID hardly finish your beans. </a:t>
            </a:r>
            <a:endParaRPr lang="en-US" dirty="0">
              <a:solidFill>
                <a:schemeClr val="accent1">
                  <a:lumMod val="75000"/>
                </a:schemeClr>
              </a:solidFill>
            </a:endParaRPr>
          </a:p>
        </p:txBody>
      </p:sp>
    </p:spTree>
    <p:extLst>
      <p:ext uri="{BB962C8B-B14F-4D97-AF65-F5344CB8AC3E}">
        <p14:creationId xmlns:p14="http://schemas.microsoft.com/office/powerpoint/2010/main" xmlns="" val="291625948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5878532"/>
          </a:xfrm>
          <a:prstGeom prst="rect">
            <a:avLst/>
          </a:prstGeom>
          <a:noFill/>
        </p:spPr>
        <p:txBody>
          <a:bodyPr wrap="square" rtlCol="0">
            <a:spAutoFit/>
          </a:bodyPr>
          <a:lstStyle/>
          <a:p>
            <a:r>
              <a:rPr lang="en-US" sz="4400" dirty="0" smtClean="0"/>
              <a:t>Which sentence is PARALLEL?</a:t>
            </a:r>
          </a:p>
          <a:p>
            <a:endParaRPr lang="en-US" sz="4400" dirty="0" smtClean="0"/>
          </a:p>
          <a:p>
            <a:pPr marL="342900" indent="-342900">
              <a:buAutoNum type="arabicPeriod"/>
            </a:pPr>
            <a:r>
              <a:rPr lang="en-US" sz="4800" b="1" dirty="0" smtClean="0">
                <a:solidFill>
                  <a:schemeClr val="accent2"/>
                </a:solidFill>
              </a:rPr>
              <a:t>Ellen likes hiking, the rodeo, and to take afternoon naps. </a:t>
            </a:r>
          </a:p>
          <a:p>
            <a:pPr marL="342900" indent="-342900">
              <a:buAutoNum type="arabicPeriod"/>
            </a:pPr>
            <a:r>
              <a:rPr lang="en-US" sz="4800" b="1" dirty="0" smtClean="0">
                <a:solidFill>
                  <a:schemeClr val="accent2"/>
                </a:solidFill>
              </a:rPr>
              <a:t>Ellen likes to hike, attend the rodeo, and take afternoon naps. </a:t>
            </a:r>
            <a:endParaRPr lang="en-US" sz="4800" b="1" dirty="0">
              <a:solidFill>
                <a:schemeClr val="accent2"/>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667000"/>
            <a:ext cx="7498080" cy="1143000"/>
          </a:xfrm>
        </p:spPr>
        <p:txBody>
          <a:bodyPr>
            <a:normAutofit fontScale="90000"/>
          </a:bodyPr>
          <a:lstStyle/>
          <a:p>
            <a:r>
              <a:rPr lang="en-US" dirty="0" smtClean="0"/>
              <a:t>Answer:</a:t>
            </a:r>
            <a:br>
              <a:rPr lang="en-US" dirty="0" smtClean="0"/>
            </a:br>
            <a:r>
              <a:rPr lang="en-US" dirty="0" smtClean="0"/>
              <a:t/>
            </a:r>
            <a:br>
              <a:rPr lang="en-US" dirty="0" smtClean="0"/>
            </a:br>
            <a:r>
              <a:rPr lang="en-US" dirty="0" smtClean="0"/>
              <a:t>2.  </a:t>
            </a:r>
            <a:r>
              <a:rPr lang="en-US" sz="5300" b="1" dirty="0" smtClean="0">
                <a:solidFill>
                  <a:schemeClr val="accent2"/>
                </a:solidFill>
              </a:rPr>
              <a:t>Ellen likes to hike, attend the rodeo, and take afternoon naps. </a:t>
            </a:r>
            <a:endParaRPr lang="en-US" sz="5300" b="1" dirty="0">
              <a:solidFill>
                <a:schemeClr val="accent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304800"/>
            <a:ext cx="6400800" cy="5791200"/>
          </a:xfrm>
        </p:spPr>
        <p:txBody>
          <a:bodyPr/>
          <a:lstStyle/>
          <a:p>
            <a:r>
              <a:rPr lang="en-US" dirty="0" smtClean="0">
                <a:latin typeface="Arial" panose="020B0604020202020204" pitchFamily="34" charset="0"/>
                <a:cs typeface="Arial" panose="020B0604020202020204" pitchFamily="34" charset="0"/>
              </a:rPr>
              <a:t>What part of speech is the underlined word?</a:t>
            </a:r>
            <a:r>
              <a:rPr lang="en-US" dirty="0" smtClean="0">
                <a:latin typeface="A Year Without Rain" panose="02000000000000000000" pitchFamily="2" charset="0"/>
              </a:rPr>
              <a:t/>
            </a:r>
            <a:br>
              <a:rPr lang="en-US" dirty="0" smtClean="0">
                <a:latin typeface="A Year Without Rain" panose="02000000000000000000" pitchFamily="2" charset="0"/>
              </a:rPr>
            </a:br>
            <a:r>
              <a:rPr lang="en-US" dirty="0">
                <a:latin typeface="A Year Without Rain" panose="02000000000000000000" pitchFamily="2" charset="0"/>
              </a:rPr>
              <a:t/>
            </a:r>
            <a:br>
              <a:rPr lang="en-US" dirty="0">
                <a:latin typeface="A Year Without Rain" panose="02000000000000000000" pitchFamily="2" charset="0"/>
              </a:rPr>
            </a:br>
            <a:r>
              <a:rPr lang="en-US" dirty="0" smtClean="0">
                <a:solidFill>
                  <a:schemeClr val="accent1">
                    <a:lumMod val="75000"/>
                  </a:schemeClr>
                </a:solidFill>
                <a:latin typeface="Arial" panose="020B0604020202020204" pitchFamily="34" charset="0"/>
                <a:cs typeface="Arial" panose="020B0604020202020204" pitchFamily="34" charset="0"/>
              </a:rPr>
              <a:t>The soup </a:t>
            </a:r>
            <a:r>
              <a:rPr lang="en-US" u="sng" dirty="0" smtClean="0">
                <a:solidFill>
                  <a:schemeClr val="accent1">
                    <a:lumMod val="75000"/>
                  </a:schemeClr>
                </a:solidFill>
                <a:latin typeface="Arial" panose="020B0604020202020204" pitchFamily="34" charset="0"/>
                <a:cs typeface="Arial" panose="020B0604020202020204" pitchFamily="34" charset="0"/>
              </a:rPr>
              <a:t>tastes </a:t>
            </a:r>
            <a:r>
              <a:rPr lang="en-US" dirty="0" smtClean="0">
                <a:solidFill>
                  <a:schemeClr val="accent1">
                    <a:lumMod val="75000"/>
                  </a:schemeClr>
                </a:solidFill>
                <a:latin typeface="Arial" panose="020B0604020202020204" pitchFamily="34" charset="0"/>
                <a:cs typeface="Arial" panose="020B0604020202020204" pitchFamily="34" charset="0"/>
              </a:rPr>
              <a:t>sour. </a:t>
            </a:r>
            <a:endParaRPr lang="en-US" dirty="0">
              <a:solidFill>
                <a:schemeClr val="accent1">
                  <a:lumMod val="75000"/>
                </a:schemeClr>
              </a:solidFill>
              <a:latin typeface="A Year Without Rain" panose="02000000000000000000" pitchFamily="2" charset="0"/>
            </a:endParaRPr>
          </a:p>
        </p:txBody>
      </p:sp>
    </p:spTree>
    <p:extLst>
      <p:ext uri="{BB962C8B-B14F-4D97-AF65-F5344CB8AC3E}">
        <p14:creationId xmlns:p14="http://schemas.microsoft.com/office/powerpoint/2010/main" xmlns="" val="93870423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4600" y="381000"/>
            <a:ext cx="6096000" cy="5786199"/>
          </a:xfrm>
          <a:prstGeom prst="rect">
            <a:avLst/>
          </a:prstGeom>
          <a:noFill/>
        </p:spPr>
        <p:txBody>
          <a:bodyPr wrap="square" rtlCol="0">
            <a:spAutoFit/>
          </a:bodyPr>
          <a:lstStyle/>
          <a:p>
            <a:r>
              <a:rPr lang="en-US" sz="3600" dirty="0" smtClean="0"/>
              <a:t>Which sentence is PARALLEL?</a:t>
            </a:r>
          </a:p>
          <a:p>
            <a:endParaRPr lang="en-US" sz="3600" dirty="0" smtClean="0"/>
          </a:p>
          <a:p>
            <a:pPr marL="475488" indent="-457200">
              <a:buAutoNum type="arabicPeriod"/>
            </a:pPr>
            <a:r>
              <a:rPr lang="en-US" sz="4000" b="1" dirty="0" smtClean="0">
                <a:solidFill>
                  <a:schemeClr val="accent2"/>
                </a:solidFill>
              </a:rPr>
              <a:t>My dog not only likes to play fetch, but also chase cars.</a:t>
            </a:r>
          </a:p>
          <a:p>
            <a:pPr marL="475488" indent="-457200">
              <a:buAutoNum type="arabicPeriod"/>
            </a:pPr>
            <a:endParaRPr lang="en-US" sz="4000" b="1" dirty="0" smtClean="0">
              <a:solidFill>
                <a:schemeClr val="accent2"/>
              </a:solidFill>
            </a:endParaRPr>
          </a:p>
          <a:p>
            <a:pPr marL="475488" indent="-457200">
              <a:buAutoNum type="arabicPeriod"/>
            </a:pPr>
            <a:r>
              <a:rPr lang="en-US" sz="4000" b="1" dirty="0" smtClean="0">
                <a:solidFill>
                  <a:schemeClr val="accent2"/>
                </a:solidFill>
              </a:rPr>
              <a:t>My dog not only likes to play fetch, but also to chase cars.</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0"/>
            <a:ext cx="7498080" cy="3352800"/>
          </a:xfrm>
        </p:spPr>
        <p:txBody>
          <a:bodyPr>
            <a:normAutofit fontScale="90000"/>
          </a:bodyPr>
          <a:lstStyle/>
          <a:p>
            <a:r>
              <a:rPr lang="en-US" dirty="0" smtClean="0"/>
              <a:t>Answer:</a:t>
            </a:r>
            <a:br>
              <a:rPr lang="en-US" dirty="0" smtClean="0"/>
            </a:br>
            <a:r>
              <a:rPr lang="en-US" dirty="0" smtClean="0"/>
              <a:t/>
            </a:r>
            <a:br>
              <a:rPr lang="en-US" dirty="0" smtClean="0"/>
            </a:br>
            <a:r>
              <a:rPr lang="en-US" sz="6000" b="1" dirty="0" smtClean="0">
                <a:solidFill>
                  <a:schemeClr val="accent2"/>
                </a:solidFill>
              </a:rPr>
              <a:t>2.  My dog not only likes to play fetch, but also to chase cars.</a:t>
            </a:r>
            <a:endParaRPr lang="en-US" b="1" dirty="0">
              <a:solidFill>
                <a:schemeClr val="accent2"/>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304800"/>
            <a:ext cx="6324600" cy="6324600"/>
          </a:xfrm>
        </p:spPr>
        <p:txBody>
          <a:bodyPr>
            <a:noAutofit/>
          </a:bodyPr>
          <a:lstStyle/>
          <a:p>
            <a:r>
              <a:rPr lang="en-US" sz="3600" dirty="0" smtClean="0"/>
              <a:t>Which sentence is parallel?</a:t>
            </a:r>
            <a:r>
              <a:rPr lang="en-US" sz="2800" dirty="0" smtClean="0"/>
              <a:t/>
            </a:r>
            <a:br>
              <a:rPr lang="en-US" sz="2800" dirty="0" smtClean="0"/>
            </a:br>
            <a:r>
              <a:rPr lang="en-US" sz="2800" b="0" dirty="0" smtClean="0">
                <a:solidFill>
                  <a:schemeClr val="accent2"/>
                </a:solidFill>
              </a:rPr>
              <a:t>1. John Taylor </a:t>
            </a:r>
            <a:r>
              <a:rPr lang="en-US" sz="2800" b="0" dirty="0" err="1" smtClean="0">
                <a:solidFill>
                  <a:schemeClr val="accent2"/>
                </a:solidFill>
              </a:rPr>
              <a:t>Gatto</a:t>
            </a:r>
            <a:r>
              <a:rPr lang="en-US" sz="2800" b="0" dirty="0" smtClean="0">
                <a:solidFill>
                  <a:schemeClr val="accent2"/>
                </a:solidFill>
              </a:rPr>
              <a:t> criticizes public schools because they require students to attend, receive money from the government, and destroy students’ humanity. </a:t>
            </a:r>
            <a:br>
              <a:rPr lang="en-US" sz="2800" b="0" dirty="0" smtClean="0">
                <a:solidFill>
                  <a:schemeClr val="accent2"/>
                </a:solidFill>
              </a:rPr>
            </a:br>
            <a:r>
              <a:rPr lang="en-US" sz="2800" b="0" dirty="0" smtClean="0">
                <a:solidFill>
                  <a:schemeClr val="accent2"/>
                </a:solidFill>
              </a:rPr>
              <a:t>2. John Taylor </a:t>
            </a:r>
            <a:r>
              <a:rPr lang="en-US" sz="2800" b="0" dirty="0" err="1" smtClean="0">
                <a:solidFill>
                  <a:schemeClr val="accent2"/>
                </a:solidFill>
              </a:rPr>
              <a:t>Gatto</a:t>
            </a:r>
            <a:r>
              <a:rPr lang="en-US" sz="2800" b="0" dirty="0" smtClean="0">
                <a:solidFill>
                  <a:schemeClr val="accent2"/>
                </a:solidFill>
              </a:rPr>
              <a:t> criticizes public schools because they are compulsory, funded by the government, and destroy students’ humanity. </a:t>
            </a:r>
            <a:endParaRPr lang="en-US" sz="2800" b="0" dirty="0">
              <a:solidFill>
                <a:schemeClr val="accent2"/>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440680"/>
          </a:xfrm>
        </p:spPr>
        <p:txBody>
          <a:bodyPr>
            <a:normAutofit/>
          </a:bodyPr>
          <a:lstStyle/>
          <a:p>
            <a:r>
              <a:rPr lang="en-US" dirty="0" smtClean="0"/>
              <a:t>Answer:</a:t>
            </a:r>
            <a:br>
              <a:rPr lang="en-US" dirty="0" smtClean="0"/>
            </a:br>
            <a:r>
              <a:rPr lang="en-US" dirty="0" smtClean="0"/>
              <a:t/>
            </a:r>
            <a:br>
              <a:rPr lang="en-US" dirty="0" smtClean="0"/>
            </a:br>
            <a:r>
              <a:rPr lang="en-US" b="1" dirty="0" smtClean="0">
                <a:solidFill>
                  <a:schemeClr val="accent2"/>
                </a:solidFill>
              </a:rPr>
              <a:t>1.  John Taylor </a:t>
            </a:r>
            <a:r>
              <a:rPr lang="en-US" b="1" dirty="0" err="1" smtClean="0">
                <a:solidFill>
                  <a:schemeClr val="accent2"/>
                </a:solidFill>
              </a:rPr>
              <a:t>Gatto</a:t>
            </a:r>
            <a:r>
              <a:rPr lang="en-US" b="1" dirty="0" smtClean="0">
                <a:solidFill>
                  <a:schemeClr val="accent2"/>
                </a:solidFill>
              </a:rPr>
              <a:t> criticizes public schools because they require students to attend, receive money from the government, and destroy students’ humanity. </a:t>
            </a:r>
            <a:endParaRPr lang="en-US" b="1" dirty="0">
              <a:solidFill>
                <a:schemeClr val="accent2"/>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172200"/>
          </a:xfrm>
        </p:spPr>
        <p:txBody>
          <a:bodyPr/>
          <a:lstStyle/>
          <a:p>
            <a:r>
              <a:rPr lang="en-US" dirty="0" smtClean="0"/>
              <a:t>Which sentence is parallel?</a:t>
            </a:r>
            <a:br>
              <a:rPr lang="en-US" dirty="0" smtClean="0"/>
            </a:br>
            <a:r>
              <a:rPr lang="en-US" dirty="0" smtClean="0"/>
              <a:t/>
            </a:r>
            <a:br>
              <a:rPr lang="en-US" dirty="0" smtClean="0"/>
            </a:br>
            <a:r>
              <a:rPr lang="en-US" dirty="0" smtClean="0">
                <a:solidFill>
                  <a:schemeClr val="accent2"/>
                </a:solidFill>
              </a:rPr>
              <a:t>1. He liked not only to play, but winning.</a:t>
            </a:r>
            <a:br>
              <a:rPr lang="en-US" dirty="0" smtClean="0">
                <a:solidFill>
                  <a:schemeClr val="accent2"/>
                </a:solidFill>
              </a:rPr>
            </a:br>
            <a:r>
              <a:rPr lang="en-US" dirty="0" smtClean="0">
                <a:solidFill>
                  <a:schemeClr val="accent2"/>
                </a:solidFill>
              </a:rPr>
              <a:t/>
            </a:r>
            <a:br>
              <a:rPr lang="en-US" dirty="0" smtClean="0">
                <a:solidFill>
                  <a:schemeClr val="accent2"/>
                </a:solidFill>
              </a:rPr>
            </a:br>
            <a:r>
              <a:rPr lang="en-US" dirty="0" smtClean="0">
                <a:solidFill>
                  <a:schemeClr val="accent2"/>
                </a:solidFill>
              </a:rPr>
              <a:t>2.  He liked not only to play, but to win. </a:t>
            </a:r>
            <a:endParaRPr lang="en-US" dirty="0">
              <a:solidFill>
                <a:schemeClr val="accent2"/>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745480"/>
          </a:xfrm>
        </p:spPr>
        <p:txBody>
          <a:bodyPr/>
          <a:lstStyle/>
          <a:p>
            <a:r>
              <a:rPr lang="en-US" dirty="0" smtClean="0"/>
              <a:t>Answer:</a:t>
            </a:r>
            <a:br>
              <a:rPr lang="en-US" dirty="0" smtClean="0"/>
            </a:br>
            <a:r>
              <a:rPr lang="en-US" dirty="0" smtClean="0"/>
              <a:t/>
            </a:r>
            <a:br>
              <a:rPr lang="en-US" dirty="0" smtClean="0"/>
            </a:br>
            <a:r>
              <a:rPr lang="en-US" sz="6600" b="1" dirty="0" smtClean="0">
                <a:solidFill>
                  <a:schemeClr val="accent2"/>
                </a:solidFill>
              </a:rPr>
              <a:t>2.  He liked not only to play, but to win</a:t>
            </a:r>
            <a:endParaRPr lang="en-US" b="1" dirty="0">
              <a:solidFill>
                <a:schemeClr val="accent2"/>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28600"/>
            <a:ext cx="6400800" cy="6400800"/>
          </a:xfrm>
        </p:spPr>
        <p:txBody>
          <a:bodyPr/>
          <a:lstStyle/>
          <a:p>
            <a:r>
              <a:rPr lang="en-US" dirty="0" smtClean="0"/>
              <a:t>Which sentence is parallel?</a:t>
            </a:r>
            <a:br>
              <a:rPr lang="en-US" dirty="0" smtClean="0"/>
            </a:br>
            <a:r>
              <a:rPr lang="en-US" dirty="0" smtClean="0"/>
              <a:t/>
            </a:r>
            <a:br>
              <a:rPr lang="en-US" dirty="0" smtClean="0"/>
            </a:br>
            <a:r>
              <a:rPr lang="en-US" dirty="0" smtClean="0">
                <a:solidFill>
                  <a:schemeClr val="accent2"/>
                </a:solidFill>
              </a:rPr>
              <a:t>1. It’s important to have a quiet place to study and to allow plenty of time. </a:t>
            </a:r>
            <a:br>
              <a:rPr lang="en-US" dirty="0" smtClean="0">
                <a:solidFill>
                  <a:schemeClr val="accent2"/>
                </a:solidFill>
              </a:rPr>
            </a:br>
            <a:r>
              <a:rPr lang="en-US" dirty="0" smtClean="0">
                <a:solidFill>
                  <a:schemeClr val="accent2"/>
                </a:solidFill>
              </a:rPr>
              <a:t>2.  It’s important to have a quiet place to study and allowing plenty of time. </a:t>
            </a:r>
            <a:endParaRPr lang="en-US" dirty="0">
              <a:solidFill>
                <a:schemeClr val="accent2"/>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02680"/>
          </a:xfrm>
        </p:spPr>
        <p:txBody>
          <a:bodyPr/>
          <a:lstStyle/>
          <a:p>
            <a:r>
              <a:rPr lang="en-US" dirty="0" smtClean="0"/>
              <a:t>Answer:</a:t>
            </a:r>
            <a:br>
              <a:rPr lang="en-US" dirty="0" smtClean="0"/>
            </a:br>
            <a:r>
              <a:rPr lang="en-US" dirty="0" smtClean="0"/>
              <a:t/>
            </a:r>
            <a:br>
              <a:rPr lang="en-US" dirty="0" smtClean="0"/>
            </a:br>
            <a:r>
              <a:rPr lang="en-US" sz="6000" b="1" dirty="0" smtClean="0">
                <a:solidFill>
                  <a:schemeClr val="accent2"/>
                </a:solidFill>
              </a:rPr>
              <a:t>1.  It’s important to have a quiet place to study and to allow plenty of time. </a:t>
            </a:r>
            <a:endParaRPr lang="en-US" b="1" dirty="0">
              <a:solidFill>
                <a:schemeClr val="accent2"/>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228600"/>
            <a:ext cx="6400800" cy="6324600"/>
          </a:xfrm>
        </p:spPr>
        <p:txBody>
          <a:bodyPr/>
          <a:lstStyle/>
          <a:p>
            <a:r>
              <a:rPr lang="en-US" dirty="0" smtClean="0"/>
              <a:t>Which Sentence is parallel?</a:t>
            </a:r>
            <a:br>
              <a:rPr lang="en-US" dirty="0" smtClean="0"/>
            </a:br>
            <a:r>
              <a:rPr lang="en-US" dirty="0" smtClean="0"/>
              <a:t/>
            </a:r>
            <a:br>
              <a:rPr lang="en-US" dirty="0" smtClean="0"/>
            </a:br>
            <a:r>
              <a:rPr lang="en-US" dirty="0" smtClean="0">
                <a:solidFill>
                  <a:schemeClr val="accent2"/>
                </a:solidFill>
              </a:rPr>
              <a:t>1. I finished the exercise, passed the test, and wrote my papers. </a:t>
            </a:r>
            <a:br>
              <a:rPr lang="en-US" dirty="0" smtClean="0">
                <a:solidFill>
                  <a:schemeClr val="accent2"/>
                </a:solidFill>
              </a:rPr>
            </a:br>
            <a:r>
              <a:rPr lang="en-US" dirty="0" smtClean="0">
                <a:solidFill>
                  <a:schemeClr val="accent2"/>
                </a:solidFill>
              </a:rPr>
              <a:t/>
            </a:r>
            <a:br>
              <a:rPr lang="en-US" dirty="0" smtClean="0">
                <a:solidFill>
                  <a:schemeClr val="accent2"/>
                </a:solidFill>
              </a:rPr>
            </a:br>
            <a:r>
              <a:rPr lang="en-US" dirty="0" smtClean="0">
                <a:solidFill>
                  <a:schemeClr val="accent2"/>
                </a:solidFill>
              </a:rPr>
              <a:t>2. I’ve done the exercise, passed the test, and all my papers written. </a:t>
            </a:r>
            <a:endParaRPr lang="en-US" dirty="0">
              <a:solidFill>
                <a:schemeClr val="accent2"/>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dirty="0" smtClean="0"/>
              <a:t/>
            </a:r>
            <a:br>
              <a:rPr lang="en-US" dirty="0" smtClean="0"/>
            </a:br>
            <a:r>
              <a:rPr lang="en-US" sz="5400" b="1" dirty="0" smtClean="0">
                <a:solidFill>
                  <a:schemeClr val="accent2"/>
                </a:solidFill>
              </a:rPr>
              <a:t>1.  I finished the exercise, passed the test, and wrote my papers. </a:t>
            </a:r>
            <a:endParaRPr lang="en-US" b="1" dirty="0">
              <a:solidFill>
                <a:schemeClr val="accent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745480"/>
          </a:xfrm>
        </p:spPr>
        <p:txBody>
          <a:bodyPr>
            <a:normAutofit/>
          </a:bodyPr>
          <a:lstStyle/>
          <a:p>
            <a:r>
              <a:rPr lang="en-US" dirty="0" smtClean="0"/>
              <a:t>Answer:</a:t>
            </a:r>
            <a:br>
              <a:rPr lang="en-US" dirty="0" smtClean="0"/>
            </a:br>
            <a:r>
              <a:rPr lang="en-US" dirty="0"/>
              <a:t/>
            </a:r>
            <a:br>
              <a:rPr lang="en-US" dirty="0"/>
            </a:br>
            <a:r>
              <a:rPr lang="en-US" b="1" dirty="0" smtClean="0">
                <a:solidFill>
                  <a:schemeClr val="accent1">
                    <a:lumMod val="75000"/>
                  </a:schemeClr>
                </a:solidFill>
              </a:rPr>
              <a:t>Linking Verb</a:t>
            </a:r>
            <a:endParaRPr lang="en-US" b="1" dirty="0">
              <a:solidFill>
                <a:schemeClr val="accent1">
                  <a:lumMod val="75000"/>
                </a:schemeClr>
              </a:solidFill>
            </a:endParaRPr>
          </a:p>
        </p:txBody>
      </p:sp>
    </p:spTree>
    <p:extLst>
      <p:ext uri="{BB962C8B-B14F-4D97-AF65-F5344CB8AC3E}">
        <p14:creationId xmlns:p14="http://schemas.microsoft.com/office/powerpoint/2010/main" xmlns="" val="297560795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6193302"/>
          </a:xfrm>
        </p:spPr>
        <p:txBody>
          <a:bodyPr anchor="t"/>
          <a:lstStyle/>
          <a:p>
            <a:r>
              <a:rPr lang="en-US" dirty="0" smtClean="0"/>
              <a:t>Now it’s time for  some head to head.  Sentences will be displayed.  You will select one person from your team to represent you.  It must be someone different every time your team goes up.  You will “race” one other team to diagram the displayed sentence.  </a:t>
            </a:r>
            <a:endParaRPr lang="en-US" dirty="0"/>
          </a:p>
        </p:txBody>
      </p:sp>
    </p:spTree>
    <p:extLst>
      <p:ext uri="{BB962C8B-B14F-4D97-AF65-F5344CB8AC3E}">
        <p14:creationId xmlns:p14="http://schemas.microsoft.com/office/powerpoint/2010/main" xmlns="" val="365333896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646331"/>
          </a:xfrm>
          <a:prstGeom prst="rect">
            <a:avLst/>
          </a:prstGeom>
          <a:noFill/>
        </p:spPr>
        <p:txBody>
          <a:bodyPr wrap="square" rtlCol="0">
            <a:spAutoFit/>
          </a:bodyPr>
          <a:lstStyle/>
          <a:p>
            <a:pPr algn="ctr"/>
            <a:r>
              <a:rPr lang="en-US" sz="3600" dirty="0" smtClean="0"/>
              <a:t>Jeff and Marie sing and dance. </a:t>
            </a:r>
            <a:endParaRPr lang="en-US" sz="3600" dirty="0"/>
          </a:p>
        </p:txBody>
      </p:sp>
    </p:spTree>
    <p:extLst>
      <p:ext uri="{BB962C8B-B14F-4D97-AF65-F5344CB8AC3E}">
        <p14:creationId xmlns:p14="http://schemas.microsoft.com/office/powerpoint/2010/main" xmlns="" val="5073067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646331"/>
          </a:xfrm>
          <a:prstGeom prst="rect">
            <a:avLst/>
          </a:prstGeom>
          <a:noFill/>
        </p:spPr>
        <p:txBody>
          <a:bodyPr wrap="square" rtlCol="0">
            <a:spAutoFit/>
          </a:bodyPr>
          <a:lstStyle/>
          <a:p>
            <a:pPr algn="ctr"/>
            <a:r>
              <a:rPr lang="en-US" sz="3600" dirty="0" smtClean="0"/>
              <a:t>Did you eat the chocolate cake?</a:t>
            </a:r>
            <a:endParaRPr lang="en-US" sz="3600" dirty="0"/>
          </a:p>
        </p:txBody>
      </p:sp>
    </p:spTree>
    <p:extLst>
      <p:ext uri="{BB962C8B-B14F-4D97-AF65-F5344CB8AC3E}">
        <p14:creationId xmlns:p14="http://schemas.microsoft.com/office/powerpoint/2010/main" xmlns="" val="185565084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646331"/>
          </a:xfrm>
          <a:prstGeom prst="rect">
            <a:avLst/>
          </a:prstGeom>
          <a:noFill/>
        </p:spPr>
        <p:txBody>
          <a:bodyPr wrap="square" rtlCol="0">
            <a:spAutoFit/>
          </a:bodyPr>
          <a:lstStyle/>
          <a:p>
            <a:pPr algn="ctr"/>
            <a:r>
              <a:rPr lang="en-US" sz="3600" dirty="0" smtClean="0"/>
              <a:t>Study hard!</a:t>
            </a:r>
            <a:endParaRPr lang="en-US" sz="3600" dirty="0"/>
          </a:p>
        </p:txBody>
      </p:sp>
    </p:spTree>
    <p:extLst>
      <p:ext uri="{BB962C8B-B14F-4D97-AF65-F5344CB8AC3E}">
        <p14:creationId xmlns:p14="http://schemas.microsoft.com/office/powerpoint/2010/main" xmlns="" val="416024904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1200329"/>
          </a:xfrm>
          <a:prstGeom prst="rect">
            <a:avLst/>
          </a:prstGeom>
          <a:noFill/>
        </p:spPr>
        <p:txBody>
          <a:bodyPr wrap="square" rtlCol="0">
            <a:spAutoFit/>
          </a:bodyPr>
          <a:lstStyle/>
          <a:p>
            <a:pPr algn="ctr"/>
            <a:r>
              <a:rPr lang="en-US" sz="3600" dirty="0" smtClean="0"/>
              <a:t>The fat, ugly dragon chased the short hobbits. </a:t>
            </a:r>
            <a:endParaRPr lang="en-US" sz="3600" dirty="0"/>
          </a:p>
        </p:txBody>
      </p:sp>
    </p:spTree>
    <p:extLst>
      <p:ext uri="{BB962C8B-B14F-4D97-AF65-F5344CB8AC3E}">
        <p14:creationId xmlns:p14="http://schemas.microsoft.com/office/powerpoint/2010/main" xmlns="" val="68126478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646331"/>
          </a:xfrm>
          <a:prstGeom prst="rect">
            <a:avLst/>
          </a:prstGeom>
          <a:noFill/>
        </p:spPr>
        <p:txBody>
          <a:bodyPr wrap="square" rtlCol="0">
            <a:spAutoFit/>
          </a:bodyPr>
          <a:lstStyle/>
          <a:p>
            <a:pPr algn="ctr"/>
            <a:r>
              <a:rPr lang="en-US" sz="3600" dirty="0" smtClean="0"/>
              <a:t>Every student read quietly.</a:t>
            </a:r>
            <a:endParaRPr lang="en-US" sz="3600" dirty="0"/>
          </a:p>
        </p:txBody>
      </p:sp>
    </p:spTree>
    <p:extLst>
      <p:ext uri="{BB962C8B-B14F-4D97-AF65-F5344CB8AC3E}">
        <p14:creationId xmlns:p14="http://schemas.microsoft.com/office/powerpoint/2010/main" xmlns="" val="59500556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646331"/>
          </a:xfrm>
          <a:prstGeom prst="rect">
            <a:avLst/>
          </a:prstGeom>
          <a:noFill/>
        </p:spPr>
        <p:txBody>
          <a:bodyPr wrap="square" rtlCol="0">
            <a:spAutoFit/>
          </a:bodyPr>
          <a:lstStyle/>
          <a:p>
            <a:pPr algn="ctr"/>
            <a:r>
              <a:rPr lang="en-US" sz="3600" dirty="0" smtClean="0"/>
              <a:t>I happily ate the last cookie. </a:t>
            </a:r>
            <a:endParaRPr lang="en-US" sz="3600" dirty="0"/>
          </a:p>
        </p:txBody>
      </p:sp>
    </p:spTree>
    <p:extLst>
      <p:ext uri="{BB962C8B-B14F-4D97-AF65-F5344CB8AC3E}">
        <p14:creationId xmlns:p14="http://schemas.microsoft.com/office/powerpoint/2010/main" xmlns="" val="22822674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646331"/>
          </a:xfrm>
          <a:prstGeom prst="rect">
            <a:avLst/>
          </a:prstGeom>
          <a:noFill/>
        </p:spPr>
        <p:txBody>
          <a:bodyPr wrap="square" rtlCol="0">
            <a:spAutoFit/>
          </a:bodyPr>
          <a:lstStyle/>
          <a:p>
            <a:pPr algn="ctr"/>
            <a:r>
              <a:rPr lang="en-US" sz="3600" dirty="0" smtClean="0"/>
              <a:t>The young child is very smart. </a:t>
            </a:r>
            <a:endParaRPr lang="en-US" sz="3600" dirty="0"/>
          </a:p>
        </p:txBody>
      </p:sp>
    </p:spTree>
    <p:extLst>
      <p:ext uri="{BB962C8B-B14F-4D97-AF65-F5344CB8AC3E}">
        <p14:creationId xmlns:p14="http://schemas.microsoft.com/office/powerpoint/2010/main" xmlns="" val="341141804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646331"/>
          </a:xfrm>
          <a:prstGeom prst="rect">
            <a:avLst/>
          </a:prstGeom>
          <a:noFill/>
        </p:spPr>
        <p:txBody>
          <a:bodyPr wrap="square" rtlCol="0">
            <a:spAutoFit/>
          </a:bodyPr>
          <a:lstStyle/>
          <a:p>
            <a:pPr algn="ctr"/>
            <a:r>
              <a:rPr lang="en-US" sz="3600" dirty="0" smtClean="0"/>
              <a:t>That noise was really annoying. </a:t>
            </a:r>
            <a:endParaRPr lang="en-US" sz="3600" dirty="0"/>
          </a:p>
        </p:txBody>
      </p:sp>
    </p:spTree>
    <p:extLst>
      <p:ext uri="{BB962C8B-B14F-4D97-AF65-F5344CB8AC3E}">
        <p14:creationId xmlns:p14="http://schemas.microsoft.com/office/powerpoint/2010/main" xmlns="" val="169425321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646331"/>
          </a:xfrm>
          <a:prstGeom prst="rect">
            <a:avLst/>
          </a:prstGeom>
          <a:noFill/>
        </p:spPr>
        <p:txBody>
          <a:bodyPr wrap="square" rtlCol="0">
            <a:spAutoFit/>
          </a:bodyPr>
          <a:lstStyle/>
          <a:p>
            <a:pPr algn="ctr"/>
            <a:r>
              <a:rPr lang="en-US" sz="3600" dirty="0" smtClean="0"/>
              <a:t>I gave Thomas my copy of </a:t>
            </a:r>
            <a:r>
              <a:rPr lang="en-US" sz="3600" u="sng" dirty="0" smtClean="0"/>
              <a:t>Macbeth</a:t>
            </a:r>
            <a:r>
              <a:rPr lang="en-US" sz="3600" dirty="0" smtClean="0"/>
              <a:t>.</a:t>
            </a:r>
            <a:endParaRPr lang="en-US" sz="3600" dirty="0"/>
          </a:p>
        </p:txBody>
      </p:sp>
    </p:spTree>
    <p:extLst>
      <p:ext uri="{BB962C8B-B14F-4D97-AF65-F5344CB8AC3E}">
        <p14:creationId xmlns:p14="http://schemas.microsoft.com/office/powerpoint/2010/main" xmlns="" val="1309119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248400"/>
          </a:xfrm>
        </p:spPr>
        <p:txBody>
          <a:bodyPr>
            <a:normAutofit fontScale="90000"/>
          </a:bodyPr>
          <a:lstStyle/>
          <a:p>
            <a:r>
              <a:rPr lang="en-US" dirty="0" smtClean="0"/>
              <a:t>Which of the following sentences is punctuated correctly?</a:t>
            </a:r>
            <a:br>
              <a:rPr lang="en-US" dirty="0" smtClean="0"/>
            </a:br>
            <a:r>
              <a:rPr lang="en-US" dirty="0" smtClean="0"/>
              <a:t/>
            </a:r>
            <a:br>
              <a:rPr lang="en-US" dirty="0" smtClean="0"/>
            </a:br>
            <a:r>
              <a:rPr lang="en-US" dirty="0" smtClean="0">
                <a:solidFill>
                  <a:schemeClr val="accent1">
                    <a:lumMod val="75000"/>
                  </a:schemeClr>
                </a:solidFill>
              </a:rPr>
              <a:t>1.  I can’t see Tim’s car, there must have been an accident. </a:t>
            </a:r>
            <a:br>
              <a:rPr lang="en-US" dirty="0" smtClean="0">
                <a:solidFill>
                  <a:schemeClr val="accent1">
                    <a:lumMod val="75000"/>
                  </a:schemeClr>
                </a:solidFill>
              </a:rPr>
            </a:br>
            <a:r>
              <a:rPr lang="en-US" dirty="0" smtClean="0">
                <a:solidFill>
                  <a:schemeClr val="accent1">
                    <a:lumMod val="75000"/>
                  </a:schemeClr>
                </a:solidFill>
              </a:rPr>
              <a:t/>
            </a:r>
            <a:br>
              <a:rPr lang="en-US" dirty="0" smtClean="0">
                <a:solidFill>
                  <a:schemeClr val="accent1">
                    <a:lumMod val="75000"/>
                  </a:schemeClr>
                </a:solidFill>
              </a:rPr>
            </a:br>
            <a:r>
              <a:rPr lang="en-US" dirty="0" smtClean="0">
                <a:solidFill>
                  <a:schemeClr val="accent1">
                    <a:lumMod val="75000"/>
                  </a:schemeClr>
                </a:solidFill>
              </a:rPr>
              <a:t>2.  I can’t see Tim’s car: there must have been an accident. </a:t>
            </a:r>
            <a:endParaRPr lang="en-US" dirty="0">
              <a:solidFill>
                <a:schemeClr val="accent1">
                  <a:lumMod val="75000"/>
                </a:schemeClr>
              </a:solidFill>
            </a:endParaRPr>
          </a:p>
        </p:txBody>
      </p:sp>
    </p:spTree>
    <p:extLst>
      <p:ext uri="{BB962C8B-B14F-4D97-AF65-F5344CB8AC3E}">
        <p14:creationId xmlns:p14="http://schemas.microsoft.com/office/powerpoint/2010/main" xmlns="" val="384389172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1200329"/>
          </a:xfrm>
          <a:prstGeom prst="rect">
            <a:avLst/>
          </a:prstGeom>
          <a:noFill/>
        </p:spPr>
        <p:txBody>
          <a:bodyPr wrap="square" rtlCol="0">
            <a:spAutoFit/>
          </a:bodyPr>
          <a:lstStyle/>
          <a:p>
            <a:pPr algn="ctr"/>
            <a:r>
              <a:rPr lang="en-US" sz="3600" dirty="0" smtClean="0"/>
              <a:t>After school, Mike raked the leaves in the yard. </a:t>
            </a:r>
            <a:endParaRPr lang="en-US" sz="3600" dirty="0"/>
          </a:p>
        </p:txBody>
      </p:sp>
    </p:spTree>
    <p:extLst>
      <p:ext uri="{BB962C8B-B14F-4D97-AF65-F5344CB8AC3E}">
        <p14:creationId xmlns:p14="http://schemas.microsoft.com/office/powerpoint/2010/main" xmlns="" val="119996982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1200329"/>
          </a:xfrm>
          <a:prstGeom prst="rect">
            <a:avLst/>
          </a:prstGeom>
          <a:noFill/>
        </p:spPr>
        <p:txBody>
          <a:bodyPr wrap="square" rtlCol="0">
            <a:spAutoFit/>
          </a:bodyPr>
          <a:lstStyle/>
          <a:p>
            <a:pPr algn="ctr"/>
            <a:r>
              <a:rPr lang="en-US" sz="3600" dirty="0" smtClean="0"/>
              <a:t>Rory and Amy traveled to France, and they sent me a postcard. </a:t>
            </a:r>
            <a:endParaRPr lang="en-US" sz="3600" dirty="0"/>
          </a:p>
        </p:txBody>
      </p:sp>
    </p:spTree>
    <p:extLst>
      <p:ext uri="{BB962C8B-B14F-4D97-AF65-F5344CB8AC3E}">
        <p14:creationId xmlns:p14="http://schemas.microsoft.com/office/powerpoint/2010/main" xmlns="" val="178884399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1200329"/>
          </a:xfrm>
          <a:prstGeom prst="rect">
            <a:avLst/>
          </a:prstGeom>
          <a:noFill/>
        </p:spPr>
        <p:txBody>
          <a:bodyPr wrap="square" rtlCol="0">
            <a:spAutoFit/>
          </a:bodyPr>
          <a:lstStyle/>
          <a:p>
            <a:pPr algn="ctr"/>
            <a:r>
              <a:rPr lang="en-US" sz="3600" dirty="0" smtClean="0"/>
              <a:t>I studied for my exam; therefore, I will pass.</a:t>
            </a:r>
            <a:endParaRPr lang="en-US" sz="3600" dirty="0"/>
          </a:p>
        </p:txBody>
      </p:sp>
    </p:spTree>
    <p:extLst>
      <p:ext uri="{BB962C8B-B14F-4D97-AF65-F5344CB8AC3E}">
        <p14:creationId xmlns:p14="http://schemas.microsoft.com/office/powerpoint/2010/main" xmlns="" val="118261172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1200329"/>
          </a:xfrm>
          <a:prstGeom prst="rect">
            <a:avLst/>
          </a:prstGeom>
          <a:noFill/>
        </p:spPr>
        <p:txBody>
          <a:bodyPr wrap="square" rtlCol="0">
            <a:spAutoFit/>
          </a:bodyPr>
          <a:lstStyle/>
          <a:p>
            <a:pPr algn="ctr"/>
            <a:r>
              <a:rPr lang="en-US" sz="3600" dirty="0" smtClean="0"/>
              <a:t>Annie didn’t go to ballet class because she sprained her ankle.  </a:t>
            </a:r>
            <a:endParaRPr lang="en-US" sz="3600" dirty="0"/>
          </a:p>
        </p:txBody>
      </p:sp>
    </p:spTree>
    <p:extLst>
      <p:ext uri="{BB962C8B-B14F-4D97-AF65-F5344CB8AC3E}">
        <p14:creationId xmlns:p14="http://schemas.microsoft.com/office/powerpoint/2010/main" xmlns="" val="267342850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1200329"/>
          </a:xfrm>
          <a:prstGeom prst="rect">
            <a:avLst/>
          </a:prstGeom>
          <a:noFill/>
        </p:spPr>
        <p:txBody>
          <a:bodyPr wrap="square" rtlCol="0">
            <a:spAutoFit/>
          </a:bodyPr>
          <a:lstStyle/>
          <a:p>
            <a:pPr algn="ctr"/>
            <a:r>
              <a:rPr lang="en-US" sz="3600" dirty="0" smtClean="0"/>
              <a:t>Evan tripped over his feet; he lost the race. </a:t>
            </a:r>
            <a:endParaRPr lang="en-US" sz="3600" dirty="0"/>
          </a:p>
        </p:txBody>
      </p:sp>
    </p:spTree>
    <p:extLst>
      <p:ext uri="{BB962C8B-B14F-4D97-AF65-F5344CB8AC3E}">
        <p14:creationId xmlns:p14="http://schemas.microsoft.com/office/powerpoint/2010/main" xmlns="" val="21483410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02680"/>
          </a:xfrm>
        </p:spPr>
        <p:txBody>
          <a:bodyPr/>
          <a:lstStyle/>
          <a:p>
            <a:r>
              <a:rPr lang="en-US" dirty="0" smtClean="0"/>
              <a:t>Answer:</a:t>
            </a:r>
            <a:br>
              <a:rPr lang="en-US" dirty="0" smtClean="0"/>
            </a:br>
            <a:r>
              <a:rPr lang="en-US" dirty="0" smtClean="0"/>
              <a:t/>
            </a:r>
            <a:br>
              <a:rPr lang="en-US" dirty="0" smtClean="0"/>
            </a:br>
            <a:r>
              <a:rPr lang="en-US" dirty="0" smtClean="0">
                <a:solidFill>
                  <a:schemeClr val="accent1">
                    <a:lumMod val="75000"/>
                  </a:schemeClr>
                </a:solidFill>
              </a:rPr>
              <a:t>2.  I can’t see Tim’s car: There must have been an accident. </a:t>
            </a:r>
            <a:r>
              <a:rPr lang="en-US" dirty="0"/>
              <a:t/>
            </a:r>
            <a:br>
              <a:rPr lang="en-US" dirty="0"/>
            </a:br>
            <a:endParaRPr lang="en-US" dirty="0"/>
          </a:p>
        </p:txBody>
      </p:sp>
    </p:spTree>
    <p:extLst>
      <p:ext uri="{BB962C8B-B14F-4D97-AF65-F5344CB8AC3E}">
        <p14:creationId xmlns:p14="http://schemas.microsoft.com/office/powerpoint/2010/main" xmlns="" val="40856777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179</TotalTime>
  <Words>575</Words>
  <Application>Microsoft Office PowerPoint</Application>
  <PresentationFormat>On-screen Show (4:3)</PresentationFormat>
  <Paragraphs>92</Paragraphs>
  <Slides>84</Slides>
  <Notes>0</Notes>
  <HiddenSlides>0</HiddenSlides>
  <MMClips>0</MMClips>
  <ScaleCrop>false</ScaleCrop>
  <HeadingPairs>
    <vt:vector size="4" baseType="variant">
      <vt:variant>
        <vt:lpstr>Theme</vt:lpstr>
      </vt:variant>
      <vt:variant>
        <vt:i4>1</vt:i4>
      </vt:variant>
      <vt:variant>
        <vt:lpstr>Slide Titles</vt:lpstr>
      </vt:variant>
      <vt:variant>
        <vt:i4>84</vt:i4>
      </vt:variant>
    </vt:vector>
  </HeadingPairs>
  <TitlesOfParts>
    <vt:vector size="85" baseType="lpstr">
      <vt:lpstr>Solstice</vt:lpstr>
      <vt:lpstr>Grammar Attack!</vt:lpstr>
      <vt:lpstr>Which of the following sentences is punctuated correctly?  1.  The dog ran away; no one ever found it.   2.  The dog ran away, no one ever found it. </vt:lpstr>
      <vt:lpstr>Answer:  1.  The dog ran away; no one ever found it. </vt:lpstr>
      <vt:lpstr>What is the simple subject in the following sentence?  Each of the children took turns with the toy truck.  </vt:lpstr>
      <vt:lpstr>Answer:  Each </vt:lpstr>
      <vt:lpstr>What part of speech is the underlined word?  The soup tastes sour. </vt:lpstr>
      <vt:lpstr>Answer:  Linking Verb</vt:lpstr>
      <vt:lpstr>Which of the following sentences is punctuated correctly?  1.  I can’t see Tim’s car, there must have been an accident.   2.  I can’t see Tim’s car: there must have been an accident. </vt:lpstr>
      <vt:lpstr>Answer:  2.  I can’t see Tim’s car: There must have been an accident.  </vt:lpstr>
      <vt:lpstr>What is the simple predicate in the following sentence?  It could have been said more loudly.  </vt:lpstr>
      <vt:lpstr>Answer:  could have been said</vt:lpstr>
      <vt:lpstr>What Part of speech is the underlined word?    Norman Gave suzy the flu.</vt:lpstr>
      <vt:lpstr>Answer:  Indirect Object</vt:lpstr>
      <vt:lpstr>Which sentence is correctly punctuated? 1.  Many awards—the Oscar, the Golden Globe, and the Emmy—were given out last week.   2.  Many awards, the Oscar, the golden globe, and the Emmy, were given out last week. </vt:lpstr>
      <vt:lpstr>Answer:  1.  Many awards—the Oscar, the Golden Globe, and the Emmy—were given out last week. </vt:lpstr>
      <vt:lpstr>Where does the question mark go for the following quote?  Did she say, “Turn in your work” </vt:lpstr>
      <vt:lpstr>Answer:  Outside of the quotes!!!  Did she say, “Turn in your work”?</vt:lpstr>
      <vt:lpstr>What Part of Speech is the Underlined Word?   I reviewed for my exam today.</vt:lpstr>
      <vt:lpstr>Answer:  Adverb</vt:lpstr>
      <vt:lpstr>Which of the following sentences is punctuated correctly?  1.  I have to buy oranges, bananas, and apples, but I forgot my coupons!  2.  I have to buy oranges, bananas, and apples; but I forgot my coupons!</vt:lpstr>
      <vt:lpstr>Answer:  2.  I have to buy oranges, bananas, and apples; but I forgot my coupons!</vt:lpstr>
      <vt:lpstr>What part of speech is the underlined word?   Karen had planned everything perfectly. </vt:lpstr>
      <vt:lpstr>Answer:  Helping Verb</vt:lpstr>
      <vt:lpstr>Where does the question mark go with the quote?  Jedidiah inquired, “What day is the project due”</vt:lpstr>
      <vt:lpstr>Answer:  Inside the quote!!  Jedidiah inquired, “What day is the project due?”</vt:lpstr>
      <vt:lpstr>Identify the underlined verb as transitive or intransitive:  He jumped from the highest point to the water. </vt:lpstr>
      <vt:lpstr>Answer:  Intransitive </vt:lpstr>
      <vt:lpstr>Which of the following sentences is punctuated correctly?  1.  The ladies’ book club meets on Tuesday’s.   2.  The ladies’ book club meets on Tuesdays. </vt:lpstr>
      <vt:lpstr>Answer:  2.  The ladies’ book club meets on Tuesdays. </vt:lpstr>
      <vt:lpstr>Choose the correct Sentence.   1.  “Sunday Morning” is on Songs about Jane by Maroon 5.    2.  “Sunday Morning” is on Songs about Jane by Maroon 5. </vt:lpstr>
      <vt:lpstr>Answer:  2.  “Sunday Morning” is on Songs about Jane by Maroon 5. </vt:lpstr>
      <vt:lpstr>Identify the underlined verb as transitive or intransitive:  I studied my notes in order to pass my exam. </vt:lpstr>
      <vt:lpstr>Answer:  Transitive </vt:lpstr>
      <vt:lpstr>Choose the correct word to complete the following sentence:  I (have, don’t have) but eight dollars. </vt:lpstr>
      <vt:lpstr>Answer:  I HAVE but eight dollars. </vt:lpstr>
      <vt:lpstr>What part of speech is the underlined word?  The dryer shrunk my favorite sweater!</vt:lpstr>
      <vt:lpstr>Answer:  Direct Object </vt:lpstr>
      <vt:lpstr>Choose the correct word to complete the following sentence:  Her advice is hardly (ever, never) bad. </vt:lpstr>
      <vt:lpstr>Answer:  Her advice is hardly EVER bad. </vt:lpstr>
      <vt:lpstr>Which word is the antecedent?  After she received the scholarship, Rose celebrated with her family.</vt:lpstr>
      <vt:lpstr>Answer:  Rose </vt:lpstr>
      <vt:lpstr>Which of the following sentences is punctuated correctly?  1.  Days turned into years the years seemed endless.   2.  days turned into years, and the years seemed endless. </vt:lpstr>
      <vt:lpstr>Answer:  2.  Days turned into years, and the years seemed endless. </vt:lpstr>
      <vt:lpstr>Choose the correct word to complete the following sentence:  She (is, is not) barely old enough to have her license.  </vt:lpstr>
      <vt:lpstr>Answer:  She IS barely old enough to have her license. </vt:lpstr>
      <vt:lpstr>Which word is the antecedent?  Link made his sword more powerful.  </vt:lpstr>
      <vt:lpstr>Answer:  Link </vt:lpstr>
      <vt:lpstr>Identify the prepositional Phrase in the following sentence:  The cat in the tree meowed all night. </vt:lpstr>
      <vt:lpstr>Answer:  In The Tree</vt:lpstr>
      <vt:lpstr>Which of the two sentences is punctuated correctly? 1.  She always enjoyed sweets: chocolate, marshmallows, and toffee apples.  2.  She always enjoyed sweets; chocolate, marshmallows, and toffee apples. </vt:lpstr>
      <vt:lpstr>Answer:  1.  She enjoyed sweets: chocolate, marshmallows, and toffee apples. </vt:lpstr>
      <vt:lpstr>Which of the following sentences is correct?  1.  The Ave Maria played on the “Titanic.”  2.  The “Ave Maria” played on the Titanic. </vt:lpstr>
      <vt:lpstr>Answer:  2.  The “Ave Maria” played on the Titanic. </vt:lpstr>
      <vt:lpstr>Which sentence is correct?  1.  The Magna Carta was signed.   2.  The Magna Carta was signed.  </vt:lpstr>
      <vt:lpstr>Answer:  1.  The Magna Carta was signed. </vt:lpstr>
      <vt:lpstr>Choose the correct word to complete the following sentence:   You (did, did not) hardly finish your beans.</vt:lpstr>
      <vt:lpstr>Answer:  You DID hardly finish your beans. </vt:lpstr>
      <vt:lpstr>Slide 58</vt:lpstr>
      <vt:lpstr>Answer:  2.  Ellen likes to hike, attend the rodeo, and take afternoon naps. </vt:lpstr>
      <vt:lpstr>Slide 60</vt:lpstr>
      <vt:lpstr>Answer:  2.  My dog not only likes to play fetch, but also to chase cars.</vt:lpstr>
      <vt:lpstr>Which sentence is parallel? 1. John Taylor Gatto criticizes public schools because they require students to attend, receive money from the government, and destroy students’ humanity.  2. John Taylor Gatto criticizes public schools because they are compulsory, funded by the government, and destroy students’ humanity. </vt:lpstr>
      <vt:lpstr>Answer:  1.  John Taylor Gatto criticizes public schools because they require students to attend, receive money from the government, and destroy students’ humanity. </vt:lpstr>
      <vt:lpstr>Which sentence is parallel?  1. He liked not only to play, but winning.  2.  He liked not only to play, but to win. </vt:lpstr>
      <vt:lpstr>Answer:  2.  He liked not only to play, but to win</vt:lpstr>
      <vt:lpstr>Which sentence is parallel?  1. It’s important to have a quiet place to study and to allow plenty of time.  2.  It’s important to have a quiet place to study and allowing plenty of time. </vt:lpstr>
      <vt:lpstr>Answer:  1.  It’s important to have a quiet place to study and to allow plenty of time. </vt:lpstr>
      <vt:lpstr>Which Sentence is parallel?  1. I finished the exercise, passed the test, and wrote my papers.   2. I’ve done the exercise, passed the test, and all my papers written. </vt:lpstr>
      <vt:lpstr>Answer:  1.  I finished the exercise, passed the test, and wrote my papers. </vt:lpstr>
      <vt:lpstr>Now it’s time for  some head to head.  Sentences will be displayed.  You will select one person from your team to represent you.  It must be someone different every time your team goes up.  You will “race” one other team to diagram the displayed sentence.  </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Attack!</dc:title>
  <dc:creator>Devi</dc:creator>
  <cp:lastModifiedBy>pappasd</cp:lastModifiedBy>
  <cp:revision>18</cp:revision>
  <dcterms:created xsi:type="dcterms:W3CDTF">2015-01-28T19:41:42Z</dcterms:created>
  <dcterms:modified xsi:type="dcterms:W3CDTF">2016-02-01T21:00:14Z</dcterms:modified>
</cp:coreProperties>
</file>