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39" r:id="rId5"/>
    <p:sldId id="340" r:id="rId6"/>
    <p:sldId id="341" r:id="rId7"/>
    <p:sldId id="342"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335" r:id="rId21"/>
    <p:sldId id="336" r:id="rId22"/>
    <p:sldId id="271" r:id="rId23"/>
    <p:sldId id="272" r:id="rId24"/>
    <p:sldId id="273" r:id="rId25"/>
    <p:sldId id="274" r:id="rId26"/>
    <p:sldId id="277" r:id="rId27"/>
    <p:sldId id="278" r:id="rId28"/>
    <p:sldId id="279" r:id="rId29"/>
    <p:sldId id="280" r:id="rId30"/>
    <p:sldId id="281" r:id="rId31"/>
    <p:sldId id="282" r:id="rId32"/>
    <p:sldId id="283" r:id="rId33"/>
    <p:sldId id="284"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37" r:id="rId53"/>
    <p:sldId id="33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31" r:id="rId97"/>
    <p:sldId id="333"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345972C-2FD4-4DF7-AE90-66CDD1DF88CC}" type="datetimeFigureOut">
              <a:rPr lang="en-US" smtClean="0"/>
              <a:pPr/>
              <a:t>10/26/2016</a:t>
            </a:fld>
            <a:endParaRPr lang="en-US"/>
          </a:p>
        </p:txBody>
      </p:sp>
      <p:sp>
        <p:nvSpPr>
          <p:cNvPr id="17" name="Slide Number Placeholder 16"/>
          <p:cNvSpPr>
            <a:spLocks noGrp="1"/>
          </p:cNvSpPr>
          <p:nvPr>
            <p:ph type="sldNum" sz="quarter" idx="11"/>
          </p:nvPr>
        </p:nvSpPr>
        <p:spPr/>
        <p:txBody>
          <a:bodyPr/>
          <a:lstStyle/>
          <a:p>
            <a:fld id="{6DDDF571-961A-466D-90BB-15C612B5C668}"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5972C-2FD4-4DF7-AE90-66CDD1DF88CC}"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F571-961A-466D-90BB-15C612B5C6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5972C-2FD4-4DF7-AE90-66CDD1DF88CC}"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DF571-961A-466D-90BB-15C612B5C668}"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345972C-2FD4-4DF7-AE90-66CDD1DF88CC}" type="datetimeFigureOut">
              <a:rPr lang="en-US" smtClean="0"/>
              <a:pPr/>
              <a:t>10/26/2016</a:t>
            </a:fld>
            <a:endParaRPr lang="en-US"/>
          </a:p>
        </p:txBody>
      </p:sp>
      <p:sp>
        <p:nvSpPr>
          <p:cNvPr id="12" name="Slide Number Placeholder 11"/>
          <p:cNvSpPr>
            <a:spLocks noGrp="1"/>
          </p:cNvSpPr>
          <p:nvPr>
            <p:ph type="sldNum" sz="quarter" idx="15"/>
          </p:nvPr>
        </p:nvSpPr>
        <p:spPr/>
        <p:txBody>
          <a:bodyPr/>
          <a:lstStyle/>
          <a:p>
            <a:fld id="{6DDDF571-961A-466D-90BB-15C612B5C668}"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345972C-2FD4-4DF7-AE90-66CDD1DF88CC}" type="datetimeFigureOut">
              <a:rPr lang="en-US" smtClean="0"/>
              <a:pPr/>
              <a:t>10/26/2016</a:t>
            </a:fld>
            <a:endParaRPr lang="en-US"/>
          </a:p>
        </p:txBody>
      </p:sp>
      <p:sp>
        <p:nvSpPr>
          <p:cNvPr id="14" name="Slide Number Placeholder 13"/>
          <p:cNvSpPr>
            <a:spLocks noGrp="1"/>
          </p:cNvSpPr>
          <p:nvPr>
            <p:ph type="sldNum" sz="quarter" idx="11"/>
          </p:nvPr>
        </p:nvSpPr>
        <p:spPr/>
        <p:txBody>
          <a:bodyPr/>
          <a:lstStyle/>
          <a:p>
            <a:fld id="{6DDDF571-961A-466D-90BB-15C612B5C668}"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345972C-2FD4-4DF7-AE90-66CDD1DF88CC}" type="datetimeFigureOut">
              <a:rPr lang="en-US" smtClean="0"/>
              <a:pPr/>
              <a:t>10/26/2016</a:t>
            </a:fld>
            <a:endParaRPr lang="en-US"/>
          </a:p>
        </p:txBody>
      </p:sp>
      <p:sp>
        <p:nvSpPr>
          <p:cNvPr id="12" name="Slide Number Placeholder 11"/>
          <p:cNvSpPr>
            <a:spLocks noGrp="1"/>
          </p:cNvSpPr>
          <p:nvPr>
            <p:ph type="sldNum" sz="quarter" idx="16"/>
          </p:nvPr>
        </p:nvSpPr>
        <p:spPr/>
        <p:txBody>
          <a:bodyPr/>
          <a:lstStyle/>
          <a:p>
            <a:fld id="{6DDDF571-961A-466D-90BB-15C612B5C668}"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345972C-2FD4-4DF7-AE90-66CDD1DF88CC}" type="datetimeFigureOut">
              <a:rPr lang="en-US" smtClean="0"/>
              <a:pPr/>
              <a:t>10/26/2016</a:t>
            </a:fld>
            <a:endParaRPr lang="en-US"/>
          </a:p>
        </p:txBody>
      </p:sp>
      <p:sp>
        <p:nvSpPr>
          <p:cNvPr id="12" name="Slide Number Placeholder 11"/>
          <p:cNvSpPr>
            <a:spLocks noGrp="1"/>
          </p:cNvSpPr>
          <p:nvPr>
            <p:ph type="sldNum" sz="quarter" idx="17"/>
          </p:nvPr>
        </p:nvSpPr>
        <p:spPr/>
        <p:txBody>
          <a:bodyPr/>
          <a:lstStyle/>
          <a:p>
            <a:fld id="{6DDDF571-961A-466D-90BB-15C612B5C668}"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345972C-2FD4-4DF7-AE90-66CDD1DF88CC}" type="datetimeFigureOut">
              <a:rPr lang="en-US" smtClean="0"/>
              <a:pPr/>
              <a:t>10/26/2016</a:t>
            </a:fld>
            <a:endParaRPr lang="en-US"/>
          </a:p>
        </p:txBody>
      </p:sp>
      <p:sp>
        <p:nvSpPr>
          <p:cNvPr id="16" name="Slide Number Placeholder 15"/>
          <p:cNvSpPr>
            <a:spLocks noGrp="1"/>
          </p:cNvSpPr>
          <p:nvPr>
            <p:ph type="sldNum" sz="quarter" idx="11"/>
          </p:nvPr>
        </p:nvSpPr>
        <p:spPr/>
        <p:txBody>
          <a:bodyPr/>
          <a:lstStyle/>
          <a:p>
            <a:fld id="{6DDDF571-961A-466D-90BB-15C612B5C66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345972C-2FD4-4DF7-AE90-66CDD1DF88CC}" type="datetimeFigureOut">
              <a:rPr lang="en-US" smtClean="0"/>
              <a:pPr/>
              <a:t>10/26/2016</a:t>
            </a:fld>
            <a:endParaRPr lang="en-US"/>
          </a:p>
        </p:txBody>
      </p:sp>
      <p:sp>
        <p:nvSpPr>
          <p:cNvPr id="8" name="Slide Number Placeholder 7"/>
          <p:cNvSpPr>
            <a:spLocks noGrp="1"/>
          </p:cNvSpPr>
          <p:nvPr>
            <p:ph type="sldNum" sz="quarter" idx="11"/>
          </p:nvPr>
        </p:nvSpPr>
        <p:spPr/>
        <p:txBody>
          <a:bodyPr/>
          <a:lstStyle/>
          <a:p>
            <a:fld id="{6DDDF571-961A-466D-90BB-15C612B5C66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345972C-2FD4-4DF7-AE90-66CDD1DF88CC}" type="datetimeFigureOut">
              <a:rPr lang="en-US" smtClean="0"/>
              <a:pPr/>
              <a:t>10/26/2016</a:t>
            </a:fld>
            <a:endParaRPr lang="en-US"/>
          </a:p>
        </p:txBody>
      </p:sp>
      <p:sp>
        <p:nvSpPr>
          <p:cNvPr id="19" name="Slide Number Placeholder 18"/>
          <p:cNvSpPr>
            <a:spLocks noGrp="1"/>
          </p:cNvSpPr>
          <p:nvPr>
            <p:ph type="sldNum" sz="quarter" idx="16"/>
          </p:nvPr>
        </p:nvSpPr>
        <p:spPr/>
        <p:txBody>
          <a:bodyPr/>
          <a:lstStyle/>
          <a:p>
            <a:fld id="{6DDDF571-961A-466D-90BB-15C612B5C668}"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345972C-2FD4-4DF7-AE90-66CDD1DF88CC}" type="datetimeFigureOut">
              <a:rPr lang="en-US" smtClean="0"/>
              <a:pPr/>
              <a:t>10/26/2016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6DDDF571-961A-466D-90BB-15C612B5C668}"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345972C-2FD4-4DF7-AE90-66CDD1DF88CC}" type="datetimeFigureOut">
              <a:rPr lang="en-US" smtClean="0"/>
              <a:pPr/>
              <a:t>10/26/2016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DDDF571-961A-466D-90BB-15C612B5C668}"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228599" y="-130065"/>
            <a:ext cx="9425762" cy="6988065"/>
          </a:xfrm>
          <a:prstGeom prst="rect">
            <a:avLst/>
          </a:prstGeom>
        </p:spPr>
      </p:pic>
      <p:sp>
        <p:nvSpPr>
          <p:cNvPr id="5" name="TextBox 4"/>
          <p:cNvSpPr txBox="1"/>
          <p:nvPr/>
        </p:nvSpPr>
        <p:spPr>
          <a:xfrm>
            <a:off x="505691" y="59883"/>
            <a:ext cx="8001000" cy="1446550"/>
          </a:xfrm>
          <a:prstGeom prst="rect">
            <a:avLst/>
          </a:prstGeom>
          <a:noFill/>
        </p:spPr>
        <p:txBody>
          <a:bodyPr wrap="square" rtlCol="0">
            <a:spAutoFit/>
          </a:bodyPr>
          <a:lstStyle/>
          <a:p>
            <a:pPr algn="ctr"/>
            <a:r>
              <a:rPr lang="en-US" sz="8800" dirty="0" smtClean="0">
                <a:latin typeface="Chiller" pitchFamily="82" charset="0"/>
              </a:rPr>
              <a:t>Frankenstein</a:t>
            </a:r>
            <a:endParaRPr lang="en-US" sz="8800" dirty="0">
              <a:latin typeface="Chiller" pitchFamily="82" charset="0"/>
            </a:endParaRPr>
          </a:p>
        </p:txBody>
      </p:sp>
      <p:sp>
        <p:nvSpPr>
          <p:cNvPr id="6" name="TextBox 5"/>
          <p:cNvSpPr txBox="1"/>
          <p:nvPr/>
        </p:nvSpPr>
        <p:spPr>
          <a:xfrm>
            <a:off x="381000" y="5740107"/>
            <a:ext cx="6934200" cy="584775"/>
          </a:xfrm>
          <a:prstGeom prst="rect">
            <a:avLst/>
          </a:prstGeom>
          <a:noFill/>
        </p:spPr>
        <p:txBody>
          <a:bodyPr wrap="square" rtlCol="0">
            <a:spAutoFit/>
          </a:bodyPr>
          <a:lstStyle/>
          <a:p>
            <a:r>
              <a:rPr lang="en-US" sz="3200" dirty="0" smtClean="0">
                <a:latin typeface="Chiller" pitchFamily="82" charset="0"/>
              </a:rPr>
              <a:t>A Review Game</a:t>
            </a:r>
            <a:endParaRPr lang="en-US" sz="3200" dirty="0">
              <a:latin typeface="Chiller" pitchFamily="82" charset="0"/>
            </a:endParaRPr>
          </a:p>
        </p:txBody>
      </p:sp>
    </p:spTree>
    <p:extLst>
      <p:ext uri="{BB962C8B-B14F-4D97-AF65-F5344CB8AC3E}">
        <p14:creationId xmlns:p14="http://schemas.microsoft.com/office/powerpoint/2010/main" val="202115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543800" cy="4524315"/>
          </a:xfrm>
          <a:prstGeom prst="rect">
            <a:avLst/>
          </a:prstGeom>
          <a:noFill/>
        </p:spPr>
        <p:txBody>
          <a:bodyPr wrap="square" rtlCol="0">
            <a:spAutoFit/>
          </a:bodyPr>
          <a:lstStyle/>
          <a:p>
            <a:r>
              <a:rPr lang="en-US" sz="9600" dirty="0" smtClean="0"/>
              <a:t>Which myth is </a:t>
            </a:r>
            <a:r>
              <a:rPr lang="en-US" sz="9600" i="1" dirty="0" smtClean="0"/>
              <a:t>Frankenstein</a:t>
            </a:r>
            <a:r>
              <a:rPr lang="en-US" sz="9600" dirty="0" smtClean="0"/>
              <a:t> paralleled?</a:t>
            </a:r>
            <a:endParaRPr lang="en-US" sz="9600" dirty="0"/>
          </a:p>
        </p:txBody>
      </p:sp>
    </p:spTree>
    <p:extLst>
      <p:ext uri="{BB962C8B-B14F-4D97-AF65-F5344CB8AC3E}">
        <p14:creationId xmlns:p14="http://schemas.microsoft.com/office/powerpoint/2010/main" val="369018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086600" cy="2923877"/>
          </a:xfrm>
          <a:prstGeom prst="rect">
            <a:avLst/>
          </a:prstGeom>
          <a:noFill/>
        </p:spPr>
        <p:txBody>
          <a:bodyPr wrap="square" rtlCol="0">
            <a:spAutoFit/>
          </a:bodyPr>
          <a:lstStyle/>
          <a:p>
            <a:r>
              <a:rPr lang="en-US" sz="4800" dirty="0" smtClean="0"/>
              <a:t>Answer:</a:t>
            </a:r>
          </a:p>
          <a:p>
            <a:endParaRPr lang="en-US" sz="4800" dirty="0"/>
          </a:p>
          <a:p>
            <a:r>
              <a:rPr lang="en-US" sz="8800" dirty="0" smtClean="0"/>
              <a:t>Prometheus</a:t>
            </a:r>
            <a:r>
              <a:rPr lang="en-US" sz="4800" dirty="0" smtClean="0"/>
              <a:t> </a:t>
            </a:r>
            <a:endParaRPr lang="en-US" sz="4800" dirty="0"/>
          </a:p>
        </p:txBody>
      </p:sp>
    </p:spTree>
    <p:extLst>
      <p:ext uri="{BB962C8B-B14F-4D97-AF65-F5344CB8AC3E}">
        <p14:creationId xmlns:p14="http://schemas.microsoft.com/office/powerpoint/2010/main" val="97699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5016758"/>
          </a:xfrm>
          <a:prstGeom prst="rect">
            <a:avLst/>
          </a:prstGeom>
          <a:noFill/>
        </p:spPr>
        <p:txBody>
          <a:bodyPr wrap="square" rtlCol="0">
            <a:spAutoFit/>
          </a:bodyPr>
          <a:lstStyle/>
          <a:p>
            <a:r>
              <a:rPr lang="en-US" sz="8000" dirty="0" smtClean="0"/>
              <a:t>How old was Mary Shelley when she wrote </a:t>
            </a:r>
            <a:r>
              <a:rPr lang="en-US" sz="8000" i="1" dirty="0" smtClean="0"/>
              <a:t>Frankenstein</a:t>
            </a:r>
            <a:r>
              <a:rPr lang="en-US" sz="8000" dirty="0" smtClean="0"/>
              <a:t>?</a:t>
            </a:r>
            <a:endParaRPr lang="en-US" sz="8000" dirty="0"/>
          </a:p>
        </p:txBody>
      </p:sp>
    </p:spTree>
    <p:extLst>
      <p:ext uri="{BB962C8B-B14F-4D97-AF65-F5344CB8AC3E}">
        <p14:creationId xmlns:p14="http://schemas.microsoft.com/office/powerpoint/2010/main" val="72586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6934200" cy="3139321"/>
          </a:xfrm>
          <a:prstGeom prst="rect">
            <a:avLst/>
          </a:prstGeom>
          <a:noFill/>
        </p:spPr>
        <p:txBody>
          <a:bodyPr wrap="square" rtlCol="0">
            <a:spAutoFit/>
          </a:bodyPr>
          <a:lstStyle/>
          <a:p>
            <a:r>
              <a:rPr lang="en-US" sz="6600" dirty="0" smtClean="0"/>
              <a:t>Answer:</a:t>
            </a:r>
          </a:p>
          <a:p>
            <a:endParaRPr lang="en-US" sz="6600" dirty="0"/>
          </a:p>
          <a:p>
            <a:r>
              <a:rPr lang="en-US" sz="6600" dirty="0" smtClean="0"/>
              <a:t>18 years old </a:t>
            </a:r>
            <a:endParaRPr lang="en-US" sz="6600" dirty="0"/>
          </a:p>
        </p:txBody>
      </p:sp>
    </p:spTree>
    <p:extLst>
      <p:ext uri="{BB962C8B-B14F-4D97-AF65-F5344CB8AC3E}">
        <p14:creationId xmlns:p14="http://schemas.microsoft.com/office/powerpoint/2010/main" val="26637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162800" cy="5170646"/>
          </a:xfrm>
          <a:prstGeom prst="rect">
            <a:avLst/>
          </a:prstGeom>
          <a:noFill/>
        </p:spPr>
        <p:txBody>
          <a:bodyPr wrap="square" rtlCol="0">
            <a:spAutoFit/>
          </a:bodyPr>
          <a:lstStyle/>
          <a:p>
            <a:r>
              <a:rPr lang="en-US" sz="6600" dirty="0" smtClean="0"/>
              <a:t>Who proposed the idea to write the best ghost story which lead to the creation of </a:t>
            </a:r>
            <a:r>
              <a:rPr lang="en-US" sz="6600" i="1" dirty="0" smtClean="0"/>
              <a:t>Frankenstein</a:t>
            </a:r>
            <a:r>
              <a:rPr lang="en-US" sz="6600" dirty="0" smtClean="0"/>
              <a:t>?</a:t>
            </a:r>
            <a:endParaRPr lang="en-US" sz="6600" dirty="0"/>
          </a:p>
        </p:txBody>
      </p:sp>
    </p:spTree>
    <p:extLst>
      <p:ext uri="{BB962C8B-B14F-4D97-AF65-F5344CB8AC3E}">
        <p14:creationId xmlns:p14="http://schemas.microsoft.com/office/powerpoint/2010/main" val="183971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772400" cy="3293209"/>
          </a:xfrm>
          <a:prstGeom prst="rect">
            <a:avLst/>
          </a:prstGeom>
          <a:noFill/>
        </p:spPr>
        <p:txBody>
          <a:bodyPr wrap="square" rtlCol="0">
            <a:spAutoFit/>
          </a:bodyPr>
          <a:lstStyle/>
          <a:p>
            <a:r>
              <a:rPr lang="en-US" sz="6000" dirty="0" smtClean="0"/>
              <a:t>Answer:</a:t>
            </a:r>
          </a:p>
          <a:p>
            <a:endParaRPr lang="en-US" sz="6000" dirty="0"/>
          </a:p>
          <a:p>
            <a:r>
              <a:rPr lang="en-US" sz="8800" dirty="0" smtClean="0"/>
              <a:t>Lord Byron</a:t>
            </a:r>
            <a:endParaRPr lang="en-US" sz="8800" dirty="0"/>
          </a:p>
        </p:txBody>
      </p:sp>
    </p:spTree>
    <p:extLst>
      <p:ext uri="{BB962C8B-B14F-4D97-AF65-F5344CB8AC3E}">
        <p14:creationId xmlns:p14="http://schemas.microsoft.com/office/powerpoint/2010/main" val="209030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772400" cy="5632311"/>
          </a:xfrm>
          <a:prstGeom prst="rect">
            <a:avLst/>
          </a:prstGeom>
          <a:noFill/>
        </p:spPr>
        <p:txBody>
          <a:bodyPr wrap="square" rtlCol="0">
            <a:spAutoFit/>
          </a:bodyPr>
          <a:lstStyle/>
          <a:p>
            <a:r>
              <a:rPr lang="en-US" sz="7200" dirty="0" smtClean="0">
                <a:effectLst/>
              </a:rPr>
              <a:t>Which style of writing (Romantic/Gothic) values emotions over logic?</a:t>
            </a:r>
            <a:endParaRPr lang="en-US" sz="7200" dirty="0">
              <a:effectLst/>
            </a:endParaRPr>
          </a:p>
        </p:txBody>
      </p:sp>
    </p:spTree>
    <p:extLst>
      <p:ext uri="{BB962C8B-B14F-4D97-AF65-F5344CB8AC3E}">
        <p14:creationId xmlns:p14="http://schemas.microsoft.com/office/powerpoint/2010/main" val="255575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010400" cy="2985433"/>
          </a:xfrm>
          <a:prstGeom prst="rect">
            <a:avLst/>
          </a:prstGeom>
          <a:noFill/>
        </p:spPr>
        <p:txBody>
          <a:bodyPr wrap="square" rtlCol="0">
            <a:spAutoFit/>
          </a:bodyPr>
          <a:lstStyle/>
          <a:p>
            <a:r>
              <a:rPr lang="en-US" sz="5400" dirty="0" smtClean="0"/>
              <a:t>Answer:</a:t>
            </a:r>
          </a:p>
          <a:p>
            <a:endParaRPr lang="en-US" sz="5400" dirty="0"/>
          </a:p>
          <a:p>
            <a:r>
              <a:rPr lang="en-US" sz="8000" dirty="0" smtClean="0"/>
              <a:t>Gothic</a:t>
            </a:r>
            <a:endParaRPr lang="en-US" sz="8000" dirty="0"/>
          </a:p>
        </p:txBody>
      </p:sp>
    </p:spTree>
    <p:extLst>
      <p:ext uri="{BB962C8B-B14F-4D97-AF65-F5344CB8AC3E}">
        <p14:creationId xmlns:p14="http://schemas.microsoft.com/office/powerpoint/2010/main" val="52319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6781800" cy="3416320"/>
          </a:xfrm>
          <a:prstGeom prst="rect">
            <a:avLst/>
          </a:prstGeom>
          <a:noFill/>
        </p:spPr>
        <p:txBody>
          <a:bodyPr wrap="square" rtlCol="0">
            <a:spAutoFit/>
          </a:bodyPr>
          <a:lstStyle/>
          <a:p>
            <a:r>
              <a:rPr lang="en-US" sz="7200" dirty="0" smtClean="0"/>
              <a:t>What do Walton and the creature have in common?</a:t>
            </a:r>
            <a:endParaRPr lang="en-US" sz="7200" dirty="0"/>
          </a:p>
        </p:txBody>
      </p:sp>
    </p:spTree>
    <p:extLst>
      <p:ext uri="{BB962C8B-B14F-4D97-AF65-F5344CB8AC3E}">
        <p14:creationId xmlns:p14="http://schemas.microsoft.com/office/powerpoint/2010/main" val="357075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467600" cy="4154984"/>
          </a:xfrm>
          <a:prstGeom prst="rect">
            <a:avLst/>
          </a:prstGeom>
          <a:noFill/>
        </p:spPr>
        <p:txBody>
          <a:bodyPr wrap="square" rtlCol="0">
            <a:spAutoFit/>
          </a:bodyPr>
          <a:lstStyle/>
          <a:p>
            <a:r>
              <a:rPr lang="en-US" sz="6600" dirty="0" smtClean="0"/>
              <a:t>Answer:</a:t>
            </a:r>
          </a:p>
          <a:p>
            <a:endParaRPr lang="en-US" sz="6600" dirty="0"/>
          </a:p>
          <a:p>
            <a:r>
              <a:rPr lang="en-US" sz="6600" dirty="0" smtClean="0"/>
              <a:t>They both want a friend/companion</a:t>
            </a:r>
            <a:endParaRPr lang="en-US" sz="6600" dirty="0"/>
          </a:p>
        </p:txBody>
      </p:sp>
    </p:spTree>
    <p:extLst>
      <p:ext uri="{BB962C8B-B14F-4D97-AF65-F5344CB8AC3E}">
        <p14:creationId xmlns:p14="http://schemas.microsoft.com/office/powerpoint/2010/main" val="272268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533400"/>
            <a:ext cx="6781800" cy="5632311"/>
          </a:xfrm>
          <a:prstGeom prst="rect">
            <a:avLst/>
          </a:prstGeom>
          <a:noFill/>
          <a:ln>
            <a:noFill/>
          </a:ln>
        </p:spPr>
        <p:txBody>
          <a:bodyPr wrap="square" rtlCol="0">
            <a:spAutoFit/>
          </a:bodyPr>
          <a:lstStyle/>
          <a:p>
            <a:r>
              <a:rPr lang="en-US" sz="6000" dirty="0" smtClean="0"/>
              <a:t>What literary movement frequently involves nature, travel, folklore, self-education, and legends?</a:t>
            </a:r>
            <a:endParaRPr lang="en-US" sz="6000" dirty="0"/>
          </a:p>
        </p:txBody>
      </p:sp>
    </p:spTree>
    <p:extLst>
      <p:ext uri="{BB962C8B-B14F-4D97-AF65-F5344CB8AC3E}">
        <p14:creationId xmlns:p14="http://schemas.microsoft.com/office/powerpoint/2010/main" val="212744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086600" cy="5632311"/>
          </a:xfrm>
          <a:prstGeom prst="rect">
            <a:avLst/>
          </a:prstGeom>
          <a:noFill/>
        </p:spPr>
        <p:txBody>
          <a:bodyPr wrap="square" rtlCol="0">
            <a:spAutoFit/>
          </a:bodyPr>
          <a:lstStyle/>
          <a:p>
            <a:r>
              <a:rPr lang="en-US" sz="6000" dirty="0" smtClean="0"/>
              <a:t>Which 2 characters share a violent obsession with knowledge that can/will lead to their destruction?</a:t>
            </a:r>
            <a:endParaRPr lang="en-US" sz="6000" dirty="0"/>
          </a:p>
        </p:txBody>
      </p:sp>
    </p:spTree>
    <p:extLst>
      <p:ext uri="{BB962C8B-B14F-4D97-AF65-F5344CB8AC3E}">
        <p14:creationId xmlns:p14="http://schemas.microsoft.com/office/powerpoint/2010/main" val="417108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7848600" cy="3416320"/>
          </a:xfrm>
          <a:prstGeom prst="rect">
            <a:avLst/>
          </a:prstGeom>
          <a:noFill/>
        </p:spPr>
        <p:txBody>
          <a:bodyPr wrap="square" rtlCol="0">
            <a:spAutoFit/>
          </a:bodyPr>
          <a:lstStyle/>
          <a:p>
            <a:r>
              <a:rPr lang="en-US" sz="7200" dirty="0" smtClean="0"/>
              <a:t>Answer:</a:t>
            </a:r>
          </a:p>
          <a:p>
            <a:endParaRPr lang="en-US" sz="7200" dirty="0"/>
          </a:p>
          <a:p>
            <a:r>
              <a:rPr lang="en-US" sz="7200" dirty="0" smtClean="0"/>
              <a:t>Walton and Victor</a:t>
            </a:r>
            <a:endParaRPr lang="en-US" sz="7200" dirty="0"/>
          </a:p>
        </p:txBody>
      </p:sp>
    </p:spTree>
    <p:extLst>
      <p:ext uri="{BB962C8B-B14F-4D97-AF65-F5344CB8AC3E}">
        <p14:creationId xmlns:p14="http://schemas.microsoft.com/office/powerpoint/2010/main" val="8386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4524315"/>
          </a:xfrm>
          <a:prstGeom prst="rect">
            <a:avLst/>
          </a:prstGeom>
          <a:noFill/>
        </p:spPr>
        <p:txBody>
          <a:bodyPr wrap="square" rtlCol="0">
            <a:spAutoFit/>
          </a:bodyPr>
          <a:lstStyle/>
          <a:p>
            <a:r>
              <a:rPr lang="en-US" sz="7200" dirty="0" smtClean="0"/>
              <a:t>What do Walton and Victor do that adhere to the ideals of Romanticism?</a:t>
            </a:r>
            <a:endParaRPr lang="en-US" sz="7200" dirty="0"/>
          </a:p>
        </p:txBody>
      </p:sp>
    </p:spTree>
    <p:extLst>
      <p:ext uri="{BB962C8B-B14F-4D97-AF65-F5344CB8AC3E}">
        <p14:creationId xmlns:p14="http://schemas.microsoft.com/office/powerpoint/2010/main" val="330292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5509200"/>
          </a:xfrm>
          <a:prstGeom prst="rect">
            <a:avLst/>
          </a:prstGeom>
          <a:noFill/>
        </p:spPr>
        <p:txBody>
          <a:bodyPr wrap="square" rtlCol="0">
            <a:spAutoFit/>
          </a:bodyPr>
          <a:lstStyle/>
          <a:p>
            <a:r>
              <a:rPr lang="en-US" sz="4400" dirty="0" smtClean="0"/>
              <a:t>Answer:</a:t>
            </a:r>
          </a:p>
          <a:p>
            <a:endParaRPr lang="en-US" sz="4400" dirty="0" smtClean="0"/>
          </a:p>
          <a:p>
            <a:pPr marL="857250" indent="-857250">
              <a:buFont typeface="Arial" panose="020B0604020202020204" pitchFamily="34" charset="0"/>
              <a:buChar char="•"/>
            </a:pPr>
            <a:r>
              <a:rPr lang="en-US" sz="6600" dirty="0" smtClean="0"/>
              <a:t>Travel</a:t>
            </a:r>
          </a:p>
          <a:p>
            <a:pPr marL="857250" indent="-857250">
              <a:buFont typeface="Arial" panose="020B0604020202020204" pitchFamily="34" charset="0"/>
              <a:buChar char="•"/>
            </a:pPr>
            <a:r>
              <a:rPr lang="en-US" sz="6600" dirty="0" smtClean="0"/>
              <a:t>Self-educated</a:t>
            </a:r>
          </a:p>
          <a:p>
            <a:pPr marL="857250" indent="-857250">
              <a:buFont typeface="Arial" panose="020B0604020202020204" pitchFamily="34" charset="0"/>
              <a:buChar char="•"/>
            </a:pPr>
            <a:r>
              <a:rPr lang="en-US" sz="6600" dirty="0" smtClean="0"/>
              <a:t>Love/find solace in nature  </a:t>
            </a:r>
            <a:endParaRPr lang="en-US" sz="6600" dirty="0"/>
          </a:p>
        </p:txBody>
      </p:sp>
    </p:spTree>
    <p:extLst>
      <p:ext uri="{BB962C8B-B14F-4D97-AF65-F5344CB8AC3E}">
        <p14:creationId xmlns:p14="http://schemas.microsoft.com/office/powerpoint/2010/main" val="243132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5170646"/>
          </a:xfrm>
          <a:prstGeom prst="rect">
            <a:avLst/>
          </a:prstGeom>
          <a:noFill/>
        </p:spPr>
        <p:txBody>
          <a:bodyPr wrap="square" rtlCol="0">
            <a:spAutoFit/>
          </a:bodyPr>
          <a:lstStyle/>
          <a:p>
            <a:r>
              <a:rPr lang="en-US" sz="6600" dirty="0" smtClean="0"/>
              <a:t>How does Victor’s first experience with lightning act as a turning point in his life?</a:t>
            </a:r>
            <a:endParaRPr lang="en-US" sz="6600" dirty="0"/>
          </a:p>
        </p:txBody>
      </p:sp>
    </p:spTree>
    <p:extLst>
      <p:ext uri="{BB962C8B-B14F-4D97-AF65-F5344CB8AC3E}">
        <p14:creationId xmlns:p14="http://schemas.microsoft.com/office/powerpoint/2010/main" val="111258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4801314"/>
          </a:xfrm>
          <a:prstGeom prst="rect">
            <a:avLst/>
          </a:prstGeom>
          <a:noFill/>
        </p:spPr>
        <p:txBody>
          <a:bodyPr wrap="square" rtlCol="0">
            <a:spAutoFit/>
          </a:bodyPr>
          <a:lstStyle/>
          <a:p>
            <a:r>
              <a:rPr lang="en-US" sz="5400" dirty="0" smtClean="0"/>
              <a:t>Answer:</a:t>
            </a:r>
          </a:p>
          <a:p>
            <a:endParaRPr lang="en-US" sz="5400" dirty="0"/>
          </a:p>
          <a:p>
            <a:r>
              <a:rPr lang="en-US" sz="6600" dirty="0" smtClean="0"/>
              <a:t>Inspires him and has him dive deeper into his studies. </a:t>
            </a:r>
            <a:endParaRPr lang="en-US" sz="6600" dirty="0"/>
          </a:p>
        </p:txBody>
      </p:sp>
    </p:spTree>
    <p:extLst>
      <p:ext uri="{BB962C8B-B14F-4D97-AF65-F5344CB8AC3E}">
        <p14:creationId xmlns:p14="http://schemas.microsoft.com/office/powerpoint/2010/main" val="1179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85800"/>
            <a:ext cx="7010400" cy="5016758"/>
          </a:xfrm>
          <a:prstGeom prst="rect">
            <a:avLst/>
          </a:prstGeom>
          <a:noFill/>
        </p:spPr>
        <p:txBody>
          <a:bodyPr wrap="square" rtlCol="0">
            <a:spAutoFit/>
          </a:bodyPr>
          <a:lstStyle/>
          <a:p>
            <a:r>
              <a:rPr lang="en-US" sz="8000" dirty="0" smtClean="0"/>
              <a:t>Henry and Victor are what type of characters?</a:t>
            </a:r>
            <a:endParaRPr lang="en-US" sz="8000" dirty="0"/>
          </a:p>
        </p:txBody>
      </p:sp>
    </p:spTree>
    <p:extLst>
      <p:ext uri="{BB962C8B-B14F-4D97-AF65-F5344CB8AC3E}">
        <p14:creationId xmlns:p14="http://schemas.microsoft.com/office/powerpoint/2010/main" val="220536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391400" cy="2677656"/>
          </a:xfrm>
          <a:prstGeom prst="rect">
            <a:avLst/>
          </a:prstGeom>
          <a:noFill/>
        </p:spPr>
        <p:txBody>
          <a:bodyPr wrap="square" rtlCol="0">
            <a:spAutoFit/>
          </a:bodyPr>
          <a:lstStyle/>
          <a:p>
            <a:r>
              <a:rPr lang="en-US" sz="4400" dirty="0" smtClean="0"/>
              <a:t>Answer:</a:t>
            </a:r>
          </a:p>
          <a:p>
            <a:endParaRPr lang="en-US" sz="4400" dirty="0"/>
          </a:p>
          <a:p>
            <a:r>
              <a:rPr lang="en-US" sz="8000" dirty="0" smtClean="0"/>
              <a:t>Foil Characters</a:t>
            </a:r>
            <a:endParaRPr lang="en-US" sz="8000" dirty="0"/>
          </a:p>
        </p:txBody>
      </p:sp>
    </p:spTree>
    <p:extLst>
      <p:ext uri="{BB962C8B-B14F-4D97-AF65-F5344CB8AC3E}">
        <p14:creationId xmlns:p14="http://schemas.microsoft.com/office/powerpoint/2010/main" val="162988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924800" cy="5262979"/>
          </a:xfrm>
          <a:prstGeom prst="rect">
            <a:avLst/>
          </a:prstGeom>
          <a:noFill/>
        </p:spPr>
        <p:txBody>
          <a:bodyPr wrap="square" rtlCol="0">
            <a:spAutoFit/>
          </a:bodyPr>
          <a:lstStyle/>
          <a:p>
            <a:r>
              <a:rPr lang="en-US" sz="4800" dirty="0" smtClean="0"/>
              <a:t>What type of irony is used when Victor says, “A human being in perfection ought always to preserve a calm and peaceful mind, and never to allow passion or a transitory desire to disturb his tranquility”?</a:t>
            </a:r>
            <a:endParaRPr lang="en-US" sz="4800" dirty="0"/>
          </a:p>
        </p:txBody>
      </p:sp>
    </p:spTree>
    <p:extLst>
      <p:ext uri="{BB962C8B-B14F-4D97-AF65-F5344CB8AC3E}">
        <p14:creationId xmlns:p14="http://schemas.microsoft.com/office/powerpoint/2010/main" val="287984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315200" cy="2800767"/>
          </a:xfrm>
          <a:prstGeom prst="rect">
            <a:avLst/>
          </a:prstGeom>
          <a:noFill/>
        </p:spPr>
        <p:txBody>
          <a:bodyPr wrap="square" rtlCol="0">
            <a:spAutoFit/>
          </a:bodyPr>
          <a:lstStyle/>
          <a:p>
            <a:r>
              <a:rPr lang="en-US" sz="4400" dirty="0" smtClean="0"/>
              <a:t>Answer:</a:t>
            </a:r>
          </a:p>
          <a:p>
            <a:endParaRPr lang="en-US" sz="4400" dirty="0"/>
          </a:p>
          <a:p>
            <a:r>
              <a:rPr lang="en-US" sz="8800" dirty="0" smtClean="0"/>
              <a:t>Dramatic Irony</a:t>
            </a:r>
            <a:endParaRPr lang="en-US" sz="8800" dirty="0"/>
          </a:p>
        </p:txBody>
      </p:sp>
    </p:spTree>
    <p:extLst>
      <p:ext uri="{BB962C8B-B14F-4D97-AF65-F5344CB8AC3E}">
        <p14:creationId xmlns:p14="http://schemas.microsoft.com/office/powerpoint/2010/main" val="389584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6858000" cy="2123658"/>
          </a:xfrm>
          <a:prstGeom prst="rect">
            <a:avLst/>
          </a:prstGeom>
          <a:noFill/>
        </p:spPr>
        <p:txBody>
          <a:bodyPr wrap="square" rtlCol="0">
            <a:spAutoFit/>
          </a:bodyPr>
          <a:lstStyle/>
          <a:p>
            <a:r>
              <a:rPr lang="en-US" sz="4400" dirty="0" smtClean="0"/>
              <a:t>Answer:</a:t>
            </a:r>
          </a:p>
          <a:p>
            <a:r>
              <a:rPr lang="en-US" sz="8800" dirty="0" smtClean="0"/>
              <a:t>Romanticism</a:t>
            </a:r>
            <a:r>
              <a:rPr lang="en-US" sz="4400" dirty="0" smtClean="0"/>
              <a:t> </a:t>
            </a:r>
            <a:endParaRPr lang="en-US" sz="4400" dirty="0"/>
          </a:p>
        </p:txBody>
      </p:sp>
    </p:spTree>
    <p:extLst>
      <p:ext uri="{BB962C8B-B14F-4D97-AF65-F5344CB8AC3E}">
        <p14:creationId xmlns:p14="http://schemas.microsoft.com/office/powerpoint/2010/main" val="524863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924800" cy="4154984"/>
          </a:xfrm>
          <a:prstGeom prst="rect">
            <a:avLst/>
          </a:prstGeom>
          <a:noFill/>
        </p:spPr>
        <p:txBody>
          <a:bodyPr wrap="square" rtlCol="0">
            <a:spAutoFit/>
          </a:bodyPr>
          <a:lstStyle/>
          <a:p>
            <a:r>
              <a:rPr lang="en-US" sz="6600" dirty="0" smtClean="0"/>
              <a:t>Other than lightning striking the tree, what inspires Victor to create his “monster”?</a:t>
            </a:r>
            <a:endParaRPr lang="en-US" sz="6600" dirty="0"/>
          </a:p>
        </p:txBody>
      </p:sp>
    </p:spTree>
    <p:extLst>
      <p:ext uri="{BB962C8B-B14F-4D97-AF65-F5344CB8AC3E}">
        <p14:creationId xmlns:p14="http://schemas.microsoft.com/office/powerpoint/2010/main" val="209745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696200" cy="3785652"/>
          </a:xfrm>
          <a:prstGeom prst="rect">
            <a:avLst/>
          </a:prstGeom>
          <a:noFill/>
        </p:spPr>
        <p:txBody>
          <a:bodyPr wrap="square" rtlCol="0">
            <a:spAutoFit/>
          </a:bodyPr>
          <a:lstStyle/>
          <a:p>
            <a:r>
              <a:rPr lang="en-US" sz="4800" dirty="0" smtClean="0"/>
              <a:t>Answer:</a:t>
            </a:r>
          </a:p>
          <a:p>
            <a:endParaRPr lang="en-US" sz="4800" dirty="0"/>
          </a:p>
          <a:p>
            <a:r>
              <a:rPr lang="en-US" sz="7200" dirty="0" smtClean="0"/>
              <a:t>His mother, Caroline, died</a:t>
            </a:r>
            <a:endParaRPr lang="en-US" sz="7200" dirty="0"/>
          </a:p>
        </p:txBody>
      </p:sp>
    </p:spTree>
    <p:extLst>
      <p:ext uri="{BB962C8B-B14F-4D97-AF65-F5344CB8AC3E}">
        <p14:creationId xmlns:p14="http://schemas.microsoft.com/office/powerpoint/2010/main" val="333340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467600" cy="3785652"/>
          </a:xfrm>
          <a:prstGeom prst="rect">
            <a:avLst/>
          </a:prstGeom>
          <a:noFill/>
        </p:spPr>
        <p:txBody>
          <a:bodyPr wrap="square" rtlCol="0">
            <a:spAutoFit/>
          </a:bodyPr>
          <a:lstStyle/>
          <a:p>
            <a:r>
              <a:rPr lang="en-US" sz="8000" dirty="0" smtClean="0"/>
              <a:t>What type of savage is Victor’s creation?</a:t>
            </a:r>
            <a:endParaRPr lang="en-US" sz="8000" dirty="0"/>
          </a:p>
        </p:txBody>
      </p:sp>
    </p:spTree>
    <p:extLst>
      <p:ext uri="{BB962C8B-B14F-4D97-AF65-F5344CB8AC3E}">
        <p14:creationId xmlns:p14="http://schemas.microsoft.com/office/powerpoint/2010/main" val="182963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543800" cy="3170099"/>
          </a:xfrm>
          <a:prstGeom prst="rect">
            <a:avLst/>
          </a:prstGeom>
          <a:noFill/>
        </p:spPr>
        <p:txBody>
          <a:bodyPr wrap="square" rtlCol="0">
            <a:spAutoFit/>
          </a:bodyPr>
          <a:lstStyle/>
          <a:p>
            <a:r>
              <a:rPr lang="en-US" sz="5400" dirty="0" smtClean="0"/>
              <a:t>Answer:</a:t>
            </a:r>
          </a:p>
          <a:p>
            <a:endParaRPr lang="en-US" sz="6600" dirty="0"/>
          </a:p>
          <a:p>
            <a:r>
              <a:rPr lang="en-US" sz="8000" dirty="0" smtClean="0"/>
              <a:t>Noble Savage </a:t>
            </a:r>
            <a:endParaRPr lang="en-US" sz="8000" dirty="0"/>
          </a:p>
        </p:txBody>
      </p:sp>
    </p:spTree>
    <p:extLst>
      <p:ext uri="{BB962C8B-B14F-4D97-AF65-F5344CB8AC3E}">
        <p14:creationId xmlns:p14="http://schemas.microsoft.com/office/powerpoint/2010/main" val="707403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848600" cy="5262979"/>
          </a:xfrm>
          <a:prstGeom prst="rect">
            <a:avLst/>
          </a:prstGeom>
          <a:noFill/>
        </p:spPr>
        <p:txBody>
          <a:bodyPr wrap="square" rtlCol="0">
            <a:spAutoFit/>
          </a:bodyPr>
          <a:lstStyle/>
          <a:p>
            <a:r>
              <a:rPr lang="en-US" sz="4800" dirty="0" smtClean="0"/>
              <a:t>After Victor recovers from his first mental breakdown, his professors talk about how great he is in his studies.  This makes Victor miserable, but they think he’s being modest.  What type of irony is used here?</a:t>
            </a:r>
            <a:endParaRPr lang="en-US" sz="4800" dirty="0"/>
          </a:p>
        </p:txBody>
      </p:sp>
    </p:spTree>
    <p:extLst>
      <p:ext uri="{BB962C8B-B14F-4D97-AF65-F5344CB8AC3E}">
        <p14:creationId xmlns:p14="http://schemas.microsoft.com/office/powerpoint/2010/main" val="52577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391400" cy="2677656"/>
          </a:xfrm>
          <a:prstGeom prst="rect">
            <a:avLst/>
          </a:prstGeom>
          <a:noFill/>
        </p:spPr>
        <p:txBody>
          <a:bodyPr wrap="square" rtlCol="0">
            <a:spAutoFit/>
          </a:bodyPr>
          <a:lstStyle/>
          <a:p>
            <a:r>
              <a:rPr lang="en-US" sz="4400" dirty="0" smtClean="0"/>
              <a:t>Answer:</a:t>
            </a:r>
          </a:p>
          <a:p>
            <a:endParaRPr lang="en-US" sz="4400" dirty="0"/>
          </a:p>
          <a:p>
            <a:r>
              <a:rPr lang="en-US" sz="8000" dirty="0" smtClean="0"/>
              <a:t>Dramatic Irony</a:t>
            </a:r>
            <a:endParaRPr lang="en-US" sz="8000" dirty="0"/>
          </a:p>
        </p:txBody>
      </p:sp>
    </p:spTree>
    <p:extLst>
      <p:ext uri="{BB962C8B-B14F-4D97-AF65-F5344CB8AC3E}">
        <p14:creationId xmlns:p14="http://schemas.microsoft.com/office/powerpoint/2010/main" val="3091315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772400" cy="4524315"/>
          </a:xfrm>
          <a:prstGeom prst="rect">
            <a:avLst/>
          </a:prstGeom>
          <a:noFill/>
        </p:spPr>
        <p:txBody>
          <a:bodyPr wrap="square" rtlCol="0">
            <a:spAutoFit/>
          </a:bodyPr>
          <a:lstStyle/>
          <a:p>
            <a:r>
              <a:rPr lang="en-US" sz="7200" dirty="0" smtClean="0"/>
              <a:t>Why does Justine confess to William’s murder if she is innocent?</a:t>
            </a:r>
            <a:endParaRPr lang="en-US" sz="7200" dirty="0"/>
          </a:p>
        </p:txBody>
      </p:sp>
    </p:spTree>
    <p:extLst>
      <p:ext uri="{BB962C8B-B14F-4D97-AF65-F5344CB8AC3E}">
        <p14:creationId xmlns:p14="http://schemas.microsoft.com/office/powerpoint/2010/main" val="373703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3785652"/>
          </a:xfrm>
          <a:prstGeom prst="rect">
            <a:avLst/>
          </a:prstGeom>
          <a:noFill/>
        </p:spPr>
        <p:txBody>
          <a:bodyPr wrap="square" rtlCol="0">
            <a:spAutoFit/>
          </a:bodyPr>
          <a:lstStyle/>
          <a:p>
            <a:r>
              <a:rPr lang="en-US" sz="4000" dirty="0" smtClean="0"/>
              <a:t>Answer:</a:t>
            </a:r>
          </a:p>
          <a:p>
            <a:endParaRPr lang="en-US" sz="4000" dirty="0"/>
          </a:p>
          <a:p>
            <a:r>
              <a:rPr lang="en-US" sz="8000" dirty="0" smtClean="0"/>
              <a:t>She was bullied into it</a:t>
            </a:r>
            <a:endParaRPr lang="en-US" sz="8000" dirty="0"/>
          </a:p>
        </p:txBody>
      </p:sp>
    </p:spTree>
    <p:extLst>
      <p:ext uri="{BB962C8B-B14F-4D97-AF65-F5344CB8AC3E}">
        <p14:creationId xmlns:p14="http://schemas.microsoft.com/office/powerpoint/2010/main" val="3514511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315200" cy="3785652"/>
          </a:xfrm>
          <a:prstGeom prst="rect">
            <a:avLst/>
          </a:prstGeom>
          <a:noFill/>
        </p:spPr>
        <p:txBody>
          <a:bodyPr wrap="square" rtlCol="0">
            <a:spAutoFit/>
          </a:bodyPr>
          <a:lstStyle/>
          <a:p>
            <a:r>
              <a:rPr lang="en-US" sz="8000" dirty="0" smtClean="0"/>
              <a:t>Justine is symbolic for what in the novel?</a:t>
            </a:r>
            <a:endParaRPr lang="en-US" sz="8000" dirty="0"/>
          </a:p>
        </p:txBody>
      </p:sp>
    </p:spTree>
    <p:extLst>
      <p:ext uri="{BB962C8B-B14F-4D97-AF65-F5344CB8AC3E}">
        <p14:creationId xmlns:p14="http://schemas.microsoft.com/office/powerpoint/2010/main" val="3522427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543800" cy="2462213"/>
          </a:xfrm>
          <a:prstGeom prst="rect">
            <a:avLst/>
          </a:prstGeom>
          <a:noFill/>
        </p:spPr>
        <p:txBody>
          <a:bodyPr wrap="square" rtlCol="0">
            <a:spAutoFit/>
          </a:bodyPr>
          <a:lstStyle/>
          <a:p>
            <a:r>
              <a:rPr lang="en-US" sz="4400" dirty="0" smtClean="0"/>
              <a:t>Answer:</a:t>
            </a:r>
          </a:p>
          <a:p>
            <a:endParaRPr lang="en-US" sz="4400" dirty="0"/>
          </a:p>
          <a:p>
            <a:r>
              <a:rPr lang="en-US" sz="6600" dirty="0" smtClean="0"/>
              <a:t>Justice, or lack thereof </a:t>
            </a:r>
            <a:endParaRPr lang="en-US" sz="6600" dirty="0"/>
          </a:p>
        </p:txBody>
      </p:sp>
    </p:spTree>
    <p:extLst>
      <p:ext uri="{BB962C8B-B14F-4D97-AF65-F5344CB8AC3E}">
        <p14:creationId xmlns:p14="http://schemas.microsoft.com/office/powerpoint/2010/main" val="134068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229600" cy="6001643"/>
          </a:xfrm>
          <a:prstGeom prst="rect">
            <a:avLst/>
          </a:prstGeom>
          <a:noFill/>
        </p:spPr>
        <p:txBody>
          <a:bodyPr wrap="square" rtlCol="0">
            <a:spAutoFit/>
          </a:bodyPr>
          <a:lstStyle/>
          <a:p>
            <a:r>
              <a:rPr lang="en-US" sz="9600" dirty="0" smtClean="0"/>
              <a:t>In Gothic literature, the men tend to be…</a:t>
            </a:r>
            <a:endParaRPr lang="en-US" sz="9600" dirty="0"/>
          </a:p>
        </p:txBody>
      </p:sp>
    </p:spTree>
    <p:extLst>
      <p:ext uri="{BB962C8B-B14F-4D97-AF65-F5344CB8AC3E}">
        <p14:creationId xmlns:p14="http://schemas.microsoft.com/office/powerpoint/2010/main" val="225543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543800" cy="5632311"/>
          </a:xfrm>
          <a:prstGeom prst="rect">
            <a:avLst/>
          </a:prstGeom>
          <a:noFill/>
        </p:spPr>
        <p:txBody>
          <a:bodyPr wrap="square" rtlCol="0">
            <a:spAutoFit/>
          </a:bodyPr>
          <a:lstStyle/>
          <a:p>
            <a:r>
              <a:rPr lang="en-US" sz="7200" dirty="0" smtClean="0"/>
              <a:t>Justine received an unfair trial; what was used as evidence against her?</a:t>
            </a:r>
            <a:endParaRPr lang="en-US" sz="7200" dirty="0"/>
          </a:p>
        </p:txBody>
      </p:sp>
    </p:spTree>
    <p:extLst>
      <p:ext uri="{BB962C8B-B14F-4D97-AF65-F5344CB8AC3E}">
        <p14:creationId xmlns:p14="http://schemas.microsoft.com/office/powerpoint/2010/main" val="288017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543800" cy="3662541"/>
          </a:xfrm>
          <a:prstGeom prst="rect">
            <a:avLst/>
          </a:prstGeom>
          <a:noFill/>
        </p:spPr>
        <p:txBody>
          <a:bodyPr wrap="square" rtlCol="0">
            <a:spAutoFit/>
          </a:bodyPr>
          <a:lstStyle/>
          <a:p>
            <a:r>
              <a:rPr lang="en-US" sz="4400" dirty="0" smtClean="0"/>
              <a:t>Answer:</a:t>
            </a:r>
          </a:p>
          <a:p>
            <a:endParaRPr lang="en-US" sz="4400" dirty="0"/>
          </a:p>
          <a:p>
            <a:r>
              <a:rPr lang="en-US" sz="7200" dirty="0" smtClean="0"/>
              <a:t>The locket with Caroline’s picture</a:t>
            </a:r>
            <a:endParaRPr lang="en-US" sz="7200" dirty="0"/>
          </a:p>
        </p:txBody>
      </p:sp>
    </p:spTree>
    <p:extLst>
      <p:ext uri="{BB962C8B-B14F-4D97-AF65-F5344CB8AC3E}">
        <p14:creationId xmlns:p14="http://schemas.microsoft.com/office/powerpoint/2010/main" val="142578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543800" cy="4708981"/>
          </a:xfrm>
          <a:prstGeom prst="rect">
            <a:avLst/>
          </a:prstGeom>
          <a:noFill/>
        </p:spPr>
        <p:txBody>
          <a:bodyPr wrap="square" rtlCol="0">
            <a:spAutoFit/>
          </a:bodyPr>
          <a:lstStyle/>
          <a:p>
            <a:r>
              <a:rPr lang="en-US" sz="6000" dirty="0" smtClean="0"/>
              <a:t>What type of irony is used when Victor says, “…extinguish the life I had so thoughtlessly bestowed”?</a:t>
            </a:r>
            <a:endParaRPr lang="en-US" sz="6000" dirty="0"/>
          </a:p>
        </p:txBody>
      </p:sp>
    </p:spTree>
    <p:extLst>
      <p:ext uri="{BB962C8B-B14F-4D97-AF65-F5344CB8AC3E}">
        <p14:creationId xmlns:p14="http://schemas.microsoft.com/office/powerpoint/2010/main" val="3766508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467600" cy="2800767"/>
          </a:xfrm>
          <a:prstGeom prst="rect">
            <a:avLst/>
          </a:prstGeom>
          <a:noFill/>
        </p:spPr>
        <p:txBody>
          <a:bodyPr wrap="square" rtlCol="0">
            <a:spAutoFit/>
          </a:bodyPr>
          <a:lstStyle/>
          <a:p>
            <a:r>
              <a:rPr lang="en-US" sz="4400" dirty="0" smtClean="0"/>
              <a:t>Answer:</a:t>
            </a:r>
          </a:p>
          <a:p>
            <a:endParaRPr lang="en-US" sz="4400" dirty="0"/>
          </a:p>
          <a:p>
            <a:r>
              <a:rPr lang="en-US" sz="8800" dirty="0" smtClean="0"/>
              <a:t>Verbal Irony </a:t>
            </a:r>
            <a:endParaRPr lang="en-US" sz="8800" dirty="0"/>
          </a:p>
        </p:txBody>
      </p:sp>
    </p:spTree>
    <p:extLst>
      <p:ext uri="{BB962C8B-B14F-4D97-AF65-F5344CB8AC3E}">
        <p14:creationId xmlns:p14="http://schemas.microsoft.com/office/powerpoint/2010/main" val="1901326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467600" cy="4154984"/>
          </a:xfrm>
          <a:prstGeom prst="rect">
            <a:avLst/>
          </a:prstGeom>
          <a:noFill/>
        </p:spPr>
        <p:txBody>
          <a:bodyPr wrap="square" rtlCol="0">
            <a:spAutoFit/>
          </a:bodyPr>
          <a:lstStyle/>
          <a:p>
            <a:r>
              <a:rPr lang="en-US" sz="6600" dirty="0" smtClean="0"/>
              <a:t>What is ironic about the creature viewing the DeLacey family as superior beings?</a:t>
            </a:r>
            <a:endParaRPr lang="en-US" sz="6600" dirty="0"/>
          </a:p>
        </p:txBody>
      </p:sp>
    </p:spTree>
    <p:extLst>
      <p:ext uri="{BB962C8B-B14F-4D97-AF65-F5344CB8AC3E}">
        <p14:creationId xmlns:p14="http://schemas.microsoft.com/office/powerpoint/2010/main" val="3814261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96200" cy="3662541"/>
          </a:xfrm>
          <a:prstGeom prst="rect">
            <a:avLst/>
          </a:prstGeom>
          <a:noFill/>
        </p:spPr>
        <p:txBody>
          <a:bodyPr wrap="square" rtlCol="0">
            <a:spAutoFit/>
          </a:bodyPr>
          <a:lstStyle/>
          <a:p>
            <a:r>
              <a:rPr lang="en-US" sz="4400" dirty="0" smtClean="0"/>
              <a:t>Answer:</a:t>
            </a:r>
          </a:p>
          <a:p>
            <a:endParaRPr lang="en-US" sz="4400" dirty="0"/>
          </a:p>
          <a:p>
            <a:r>
              <a:rPr lang="en-US" sz="7200" dirty="0" smtClean="0"/>
              <a:t>He is actually a superior being</a:t>
            </a:r>
            <a:endParaRPr lang="en-US" sz="7200" dirty="0"/>
          </a:p>
        </p:txBody>
      </p:sp>
    </p:spTree>
    <p:extLst>
      <p:ext uri="{BB962C8B-B14F-4D97-AF65-F5344CB8AC3E}">
        <p14:creationId xmlns:p14="http://schemas.microsoft.com/office/powerpoint/2010/main" val="80404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96200" cy="5632311"/>
          </a:xfrm>
          <a:prstGeom prst="rect">
            <a:avLst/>
          </a:prstGeom>
          <a:noFill/>
        </p:spPr>
        <p:txBody>
          <a:bodyPr wrap="square" rtlCol="0">
            <a:spAutoFit/>
          </a:bodyPr>
          <a:lstStyle/>
          <a:p>
            <a:r>
              <a:rPr lang="en-US" sz="7200" dirty="0" smtClean="0"/>
              <a:t>What does the creature’s development before the DeLacey family parallel?</a:t>
            </a:r>
            <a:endParaRPr lang="en-US" sz="7200" dirty="0"/>
          </a:p>
        </p:txBody>
      </p:sp>
    </p:spTree>
    <p:extLst>
      <p:ext uri="{BB962C8B-B14F-4D97-AF65-F5344CB8AC3E}">
        <p14:creationId xmlns:p14="http://schemas.microsoft.com/office/powerpoint/2010/main" val="182336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086600" cy="2800767"/>
          </a:xfrm>
          <a:prstGeom prst="rect">
            <a:avLst/>
          </a:prstGeom>
          <a:noFill/>
        </p:spPr>
        <p:txBody>
          <a:bodyPr wrap="square" rtlCol="0">
            <a:spAutoFit/>
          </a:bodyPr>
          <a:lstStyle/>
          <a:p>
            <a:r>
              <a:rPr lang="en-US" sz="4800" dirty="0" smtClean="0"/>
              <a:t>Answer:</a:t>
            </a:r>
          </a:p>
          <a:p>
            <a:endParaRPr lang="en-US" sz="4800" dirty="0"/>
          </a:p>
          <a:p>
            <a:r>
              <a:rPr lang="en-US" sz="8000" dirty="0" smtClean="0"/>
              <a:t>Biblical Creation </a:t>
            </a:r>
            <a:endParaRPr lang="en-US" sz="8000" dirty="0"/>
          </a:p>
        </p:txBody>
      </p:sp>
    </p:spTree>
    <p:extLst>
      <p:ext uri="{BB962C8B-B14F-4D97-AF65-F5344CB8AC3E}">
        <p14:creationId xmlns:p14="http://schemas.microsoft.com/office/powerpoint/2010/main" val="356264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162800" cy="2800767"/>
          </a:xfrm>
          <a:prstGeom prst="rect">
            <a:avLst/>
          </a:prstGeom>
          <a:noFill/>
        </p:spPr>
        <p:txBody>
          <a:bodyPr wrap="square" rtlCol="0">
            <a:spAutoFit/>
          </a:bodyPr>
          <a:lstStyle/>
          <a:p>
            <a:r>
              <a:rPr lang="en-US" sz="8800" dirty="0" smtClean="0"/>
              <a:t>Fire is symbolic for_________?</a:t>
            </a:r>
            <a:endParaRPr lang="en-US" sz="8800" dirty="0"/>
          </a:p>
        </p:txBody>
      </p:sp>
    </p:spTree>
    <p:extLst>
      <p:ext uri="{BB962C8B-B14F-4D97-AF65-F5344CB8AC3E}">
        <p14:creationId xmlns:p14="http://schemas.microsoft.com/office/powerpoint/2010/main" val="248415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239000" cy="3216265"/>
          </a:xfrm>
          <a:prstGeom prst="rect">
            <a:avLst/>
          </a:prstGeom>
          <a:noFill/>
        </p:spPr>
        <p:txBody>
          <a:bodyPr wrap="square" rtlCol="0">
            <a:spAutoFit/>
          </a:bodyPr>
          <a:lstStyle/>
          <a:p>
            <a:r>
              <a:rPr lang="en-US" sz="4400" dirty="0" smtClean="0"/>
              <a:t>Answer:</a:t>
            </a:r>
          </a:p>
          <a:p>
            <a:endParaRPr lang="en-US" sz="4400" dirty="0"/>
          </a:p>
          <a:p>
            <a:r>
              <a:rPr lang="en-US" sz="11500" dirty="0" smtClean="0"/>
              <a:t>Humanity</a:t>
            </a:r>
            <a:endParaRPr lang="en-US" sz="11500" dirty="0"/>
          </a:p>
        </p:txBody>
      </p:sp>
    </p:spTree>
    <p:extLst>
      <p:ext uri="{BB962C8B-B14F-4D97-AF65-F5344CB8AC3E}">
        <p14:creationId xmlns:p14="http://schemas.microsoft.com/office/powerpoint/2010/main" val="428997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4524315"/>
          </a:xfrm>
          <a:prstGeom prst="rect">
            <a:avLst/>
          </a:prstGeom>
          <a:noFill/>
        </p:spPr>
        <p:txBody>
          <a:bodyPr wrap="square" rtlCol="0">
            <a:spAutoFit/>
          </a:bodyPr>
          <a:lstStyle/>
          <a:p>
            <a:r>
              <a:rPr lang="en-US" sz="9600" dirty="0" smtClean="0"/>
              <a:t>Answer:</a:t>
            </a:r>
          </a:p>
          <a:p>
            <a:endParaRPr lang="en-US" sz="9600" dirty="0"/>
          </a:p>
          <a:p>
            <a:r>
              <a:rPr lang="en-US" sz="9600" dirty="0" smtClean="0"/>
              <a:t>Insane</a:t>
            </a:r>
            <a:endParaRPr lang="en-US" sz="9600" dirty="0"/>
          </a:p>
        </p:txBody>
      </p:sp>
    </p:spTree>
    <p:extLst>
      <p:ext uri="{BB962C8B-B14F-4D97-AF65-F5344CB8AC3E}">
        <p14:creationId xmlns:p14="http://schemas.microsoft.com/office/powerpoint/2010/main" val="1549540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086600" cy="3785652"/>
          </a:xfrm>
          <a:prstGeom prst="rect">
            <a:avLst/>
          </a:prstGeom>
          <a:noFill/>
        </p:spPr>
        <p:txBody>
          <a:bodyPr wrap="square" rtlCol="0">
            <a:spAutoFit/>
          </a:bodyPr>
          <a:lstStyle/>
          <a:p>
            <a:r>
              <a:rPr lang="en-US" sz="8000" dirty="0" smtClean="0"/>
              <a:t>Lightning is symbolic for ___________?</a:t>
            </a:r>
            <a:endParaRPr lang="en-US" sz="8000" dirty="0"/>
          </a:p>
        </p:txBody>
      </p:sp>
    </p:spTree>
    <p:extLst>
      <p:ext uri="{BB962C8B-B14F-4D97-AF65-F5344CB8AC3E}">
        <p14:creationId xmlns:p14="http://schemas.microsoft.com/office/powerpoint/2010/main" val="2486299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10400" cy="4339650"/>
          </a:xfrm>
          <a:prstGeom prst="rect">
            <a:avLst/>
          </a:prstGeom>
          <a:noFill/>
        </p:spPr>
        <p:txBody>
          <a:bodyPr wrap="square" rtlCol="0">
            <a:spAutoFit/>
          </a:bodyPr>
          <a:lstStyle/>
          <a:p>
            <a:r>
              <a:rPr lang="en-US" sz="4800" dirty="0" smtClean="0"/>
              <a:t>Answer:</a:t>
            </a:r>
          </a:p>
          <a:p>
            <a:endParaRPr lang="en-US" sz="4800" dirty="0"/>
          </a:p>
          <a:p>
            <a:pPr marL="685800" indent="-685800">
              <a:buFont typeface="Arial" panose="020B0604020202020204" pitchFamily="34" charset="0"/>
              <a:buChar char="•"/>
            </a:pPr>
            <a:r>
              <a:rPr lang="en-US" sz="6000" dirty="0" smtClean="0"/>
              <a:t>Illumination</a:t>
            </a:r>
          </a:p>
          <a:p>
            <a:pPr marL="685800" indent="-685800">
              <a:buFont typeface="Arial" panose="020B0604020202020204" pitchFamily="34" charset="0"/>
              <a:buChar char="•"/>
            </a:pPr>
            <a:r>
              <a:rPr lang="en-US" sz="6000" dirty="0" smtClean="0"/>
              <a:t>Inspiration</a:t>
            </a:r>
          </a:p>
          <a:p>
            <a:pPr marL="685800" indent="-685800">
              <a:buFont typeface="Arial" panose="020B0604020202020204" pitchFamily="34" charset="0"/>
              <a:buChar char="•"/>
            </a:pPr>
            <a:r>
              <a:rPr lang="en-US" sz="6000" dirty="0" smtClean="0"/>
              <a:t>Creation </a:t>
            </a:r>
            <a:endParaRPr lang="en-US" sz="6000" dirty="0"/>
          </a:p>
        </p:txBody>
      </p:sp>
    </p:spTree>
    <p:extLst>
      <p:ext uri="{BB962C8B-B14F-4D97-AF65-F5344CB8AC3E}">
        <p14:creationId xmlns:p14="http://schemas.microsoft.com/office/powerpoint/2010/main" val="2063196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772400" cy="4524315"/>
          </a:xfrm>
          <a:prstGeom prst="rect">
            <a:avLst/>
          </a:prstGeom>
          <a:noFill/>
        </p:spPr>
        <p:txBody>
          <a:bodyPr wrap="square" rtlCol="0">
            <a:spAutoFit/>
          </a:bodyPr>
          <a:lstStyle/>
          <a:p>
            <a:r>
              <a:rPr lang="en-US" sz="7200" dirty="0" smtClean="0"/>
              <a:t>Between fire and lightning, which represents evil/destruction?</a:t>
            </a:r>
            <a:endParaRPr lang="en-US" sz="7200" dirty="0"/>
          </a:p>
        </p:txBody>
      </p:sp>
    </p:spTree>
    <p:extLst>
      <p:ext uri="{BB962C8B-B14F-4D97-AF65-F5344CB8AC3E}">
        <p14:creationId xmlns:p14="http://schemas.microsoft.com/office/powerpoint/2010/main" val="3549335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772400" cy="3785652"/>
          </a:xfrm>
          <a:prstGeom prst="rect">
            <a:avLst/>
          </a:prstGeom>
          <a:noFill/>
        </p:spPr>
        <p:txBody>
          <a:bodyPr wrap="square" rtlCol="0">
            <a:spAutoFit/>
          </a:bodyPr>
          <a:lstStyle/>
          <a:p>
            <a:r>
              <a:rPr lang="en-US" sz="8000" dirty="0" smtClean="0"/>
              <a:t>Answer:</a:t>
            </a:r>
          </a:p>
          <a:p>
            <a:endParaRPr lang="en-US" sz="8000" dirty="0"/>
          </a:p>
          <a:p>
            <a:r>
              <a:rPr lang="en-US" sz="8000" dirty="0" smtClean="0"/>
              <a:t>Fire</a:t>
            </a:r>
            <a:endParaRPr lang="en-US" sz="8000" dirty="0"/>
          </a:p>
        </p:txBody>
      </p:sp>
    </p:spTree>
    <p:extLst>
      <p:ext uri="{BB962C8B-B14F-4D97-AF65-F5344CB8AC3E}">
        <p14:creationId xmlns:p14="http://schemas.microsoft.com/office/powerpoint/2010/main" val="502318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467600" cy="3785652"/>
          </a:xfrm>
          <a:prstGeom prst="rect">
            <a:avLst/>
          </a:prstGeom>
          <a:noFill/>
        </p:spPr>
        <p:txBody>
          <a:bodyPr wrap="square" rtlCol="0">
            <a:spAutoFit/>
          </a:bodyPr>
          <a:lstStyle/>
          <a:p>
            <a:r>
              <a:rPr lang="en-US" sz="6000" dirty="0" smtClean="0"/>
              <a:t>What type of irony is used when </a:t>
            </a:r>
            <a:r>
              <a:rPr lang="en-US" sz="6000" dirty="0" err="1" smtClean="0"/>
              <a:t>Safie’s</a:t>
            </a:r>
            <a:r>
              <a:rPr lang="en-US" sz="6000" dirty="0" smtClean="0"/>
              <a:t> father doesn’t want her to marry Felix, a Christian?</a:t>
            </a:r>
            <a:endParaRPr lang="en-US" sz="6000" dirty="0"/>
          </a:p>
        </p:txBody>
      </p:sp>
    </p:spTree>
    <p:extLst>
      <p:ext uri="{BB962C8B-B14F-4D97-AF65-F5344CB8AC3E}">
        <p14:creationId xmlns:p14="http://schemas.microsoft.com/office/powerpoint/2010/main" val="1615413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696200" cy="2800767"/>
          </a:xfrm>
          <a:prstGeom prst="rect">
            <a:avLst/>
          </a:prstGeom>
          <a:noFill/>
        </p:spPr>
        <p:txBody>
          <a:bodyPr wrap="square" rtlCol="0">
            <a:spAutoFit/>
          </a:bodyPr>
          <a:lstStyle/>
          <a:p>
            <a:r>
              <a:rPr lang="en-US" sz="4800" dirty="0" smtClean="0"/>
              <a:t>Answer:</a:t>
            </a:r>
          </a:p>
          <a:p>
            <a:endParaRPr lang="en-US" sz="4800" dirty="0"/>
          </a:p>
          <a:p>
            <a:r>
              <a:rPr lang="en-US" sz="8000" dirty="0" smtClean="0"/>
              <a:t>Situational Irony</a:t>
            </a:r>
            <a:endParaRPr lang="en-US" sz="8000" dirty="0"/>
          </a:p>
        </p:txBody>
      </p:sp>
    </p:spTree>
    <p:extLst>
      <p:ext uri="{BB962C8B-B14F-4D97-AF65-F5344CB8AC3E}">
        <p14:creationId xmlns:p14="http://schemas.microsoft.com/office/powerpoint/2010/main" val="1004473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391400" cy="4708981"/>
          </a:xfrm>
          <a:prstGeom prst="rect">
            <a:avLst/>
          </a:prstGeom>
          <a:noFill/>
        </p:spPr>
        <p:txBody>
          <a:bodyPr wrap="square" rtlCol="0">
            <a:spAutoFit/>
          </a:bodyPr>
          <a:lstStyle/>
          <a:p>
            <a:r>
              <a:rPr lang="en-US" sz="6000" dirty="0" smtClean="0"/>
              <a:t>What type of irony is used when we know from the very beginning that Elizabeth is going to die?</a:t>
            </a:r>
            <a:endParaRPr lang="en-US" sz="6000" dirty="0"/>
          </a:p>
        </p:txBody>
      </p:sp>
    </p:spTree>
    <p:extLst>
      <p:ext uri="{BB962C8B-B14F-4D97-AF65-F5344CB8AC3E}">
        <p14:creationId xmlns:p14="http://schemas.microsoft.com/office/powerpoint/2010/main" val="3288246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467600" cy="2677656"/>
          </a:xfrm>
          <a:prstGeom prst="rect">
            <a:avLst/>
          </a:prstGeom>
          <a:noFill/>
        </p:spPr>
        <p:txBody>
          <a:bodyPr wrap="square" rtlCol="0">
            <a:spAutoFit/>
          </a:bodyPr>
          <a:lstStyle/>
          <a:p>
            <a:r>
              <a:rPr lang="en-US" sz="4000" dirty="0" smtClean="0"/>
              <a:t>Answer:</a:t>
            </a:r>
          </a:p>
          <a:p>
            <a:endParaRPr lang="en-US" sz="4000" dirty="0"/>
          </a:p>
          <a:p>
            <a:r>
              <a:rPr lang="en-US" sz="8800" dirty="0" smtClean="0"/>
              <a:t>Tragic Irony</a:t>
            </a:r>
            <a:endParaRPr lang="en-US" sz="9600" dirty="0"/>
          </a:p>
        </p:txBody>
      </p:sp>
    </p:spTree>
    <p:extLst>
      <p:ext uri="{BB962C8B-B14F-4D97-AF65-F5344CB8AC3E}">
        <p14:creationId xmlns:p14="http://schemas.microsoft.com/office/powerpoint/2010/main" val="102026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96200" cy="4154984"/>
          </a:xfrm>
          <a:prstGeom prst="rect">
            <a:avLst/>
          </a:prstGeom>
          <a:noFill/>
        </p:spPr>
        <p:txBody>
          <a:bodyPr wrap="square" rtlCol="0">
            <a:spAutoFit/>
          </a:bodyPr>
          <a:lstStyle/>
          <a:p>
            <a:r>
              <a:rPr lang="en-US" sz="6600" dirty="0" smtClean="0"/>
              <a:t>Why does the creature want to learn how to read and speak before </a:t>
            </a:r>
            <a:r>
              <a:rPr lang="en-US" sz="6600" dirty="0" err="1" smtClean="0"/>
              <a:t>Safie</a:t>
            </a:r>
            <a:r>
              <a:rPr lang="en-US" sz="6600" dirty="0" smtClean="0"/>
              <a:t>?</a:t>
            </a:r>
            <a:endParaRPr lang="en-US" sz="6600" dirty="0"/>
          </a:p>
        </p:txBody>
      </p:sp>
    </p:spTree>
    <p:extLst>
      <p:ext uri="{BB962C8B-B14F-4D97-AF65-F5344CB8AC3E}">
        <p14:creationId xmlns:p14="http://schemas.microsoft.com/office/powerpoint/2010/main" val="4012206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010400" cy="2800767"/>
          </a:xfrm>
          <a:prstGeom prst="rect">
            <a:avLst/>
          </a:prstGeom>
          <a:noFill/>
        </p:spPr>
        <p:txBody>
          <a:bodyPr wrap="square" rtlCol="0">
            <a:spAutoFit/>
          </a:bodyPr>
          <a:lstStyle/>
          <a:p>
            <a:r>
              <a:rPr lang="en-US" sz="4400" dirty="0" smtClean="0"/>
              <a:t>Answer:</a:t>
            </a:r>
          </a:p>
          <a:p>
            <a:endParaRPr lang="en-US" sz="4400" dirty="0"/>
          </a:p>
          <a:p>
            <a:r>
              <a:rPr lang="en-US" sz="8800" dirty="0" smtClean="0"/>
              <a:t>He is jealous</a:t>
            </a:r>
            <a:endParaRPr lang="en-US" sz="8800" dirty="0"/>
          </a:p>
        </p:txBody>
      </p:sp>
    </p:spTree>
    <p:extLst>
      <p:ext uri="{BB962C8B-B14F-4D97-AF65-F5344CB8AC3E}">
        <p14:creationId xmlns:p14="http://schemas.microsoft.com/office/powerpoint/2010/main" val="225673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77200" cy="5016758"/>
          </a:xfrm>
          <a:prstGeom prst="rect">
            <a:avLst/>
          </a:prstGeom>
          <a:noFill/>
        </p:spPr>
        <p:txBody>
          <a:bodyPr wrap="square" rtlCol="0">
            <a:spAutoFit/>
          </a:bodyPr>
          <a:lstStyle/>
          <a:p>
            <a:r>
              <a:rPr lang="en-US" sz="8000" dirty="0" smtClean="0"/>
              <a:t>In Gothic literature, the women tend to be passive as well as…</a:t>
            </a:r>
            <a:endParaRPr lang="en-US" sz="8000" dirty="0"/>
          </a:p>
        </p:txBody>
      </p:sp>
    </p:spTree>
    <p:extLst>
      <p:ext uri="{BB962C8B-B14F-4D97-AF65-F5344CB8AC3E}">
        <p14:creationId xmlns:p14="http://schemas.microsoft.com/office/powerpoint/2010/main" val="996184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20000" cy="5170646"/>
          </a:xfrm>
          <a:prstGeom prst="rect">
            <a:avLst/>
          </a:prstGeom>
          <a:noFill/>
        </p:spPr>
        <p:txBody>
          <a:bodyPr wrap="square" rtlCol="0">
            <a:spAutoFit/>
          </a:bodyPr>
          <a:lstStyle/>
          <a:p>
            <a:r>
              <a:rPr lang="en-US" sz="6600" dirty="0" smtClean="0"/>
              <a:t>What is the symbolic value of the differences between the creature and Adam?</a:t>
            </a:r>
            <a:endParaRPr lang="en-US" sz="6600" dirty="0"/>
          </a:p>
        </p:txBody>
      </p:sp>
    </p:spTree>
    <p:extLst>
      <p:ext uri="{BB962C8B-B14F-4D97-AF65-F5344CB8AC3E}">
        <p14:creationId xmlns:p14="http://schemas.microsoft.com/office/powerpoint/2010/main" val="1518599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4770537"/>
          </a:xfrm>
          <a:prstGeom prst="rect">
            <a:avLst/>
          </a:prstGeom>
          <a:noFill/>
        </p:spPr>
        <p:txBody>
          <a:bodyPr wrap="square" rtlCol="0">
            <a:spAutoFit/>
          </a:bodyPr>
          <a:lstStyle/>
          <a:p>
            <a:r>
              <a:rPr lang="en-US" sz="4400" dirty="0" smtClean="0"/>
              <a:t>Answer:</a:t>
            </a:r>
          </a:p>
          <a:p>
            <a:endParaRPr lang="en-US" sz="4400" dirty="0"/>
          </a:p>
          <a:p>
            <a:r>
              <a:rPr lang="en-US" sz="5400" dirty="0" smtClean="0"/>
              <a:t>Adam represents all the good in humanity </a:t>
            </a:r>
            <a:r>
              <a:rPr lang="en-US" sz="3600" dirty="0" smtClean="0"/>
              <a:t>(appearance) </a:t>
            </a:r>
            <a:r>
              <a:rPr lang="en-US" sz="5400" dirty="0" smtClean="0"/>
              <a:t>while the creature represents all the bad </a:t>
            </a:r>
            <a:r>
              <a:rPr lang="en-US" sz="3200" dirty="0" smtClean="0"/>
              <a:t>(his actions/appearance)</a:t>
            </a:r>
            <a:endParaRPr lang="en-US" sz="3600" dirty="0"/>
          </a:p>
        </p:txBody>
      </p:sp>
    </p:spTree>
    <p:extLst>
      <p:ext uri="{BB962C8B-B14F-4D97-AF65-F5344CB8AC3E}">
        <p14:creationId xmlns:p14="http://schemas.microsoft.com/office/powerpoint/2010/main" val="175872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467600" cy="6186309"/>
          </a:xfrm>
          <a:prstGeom prst="rect">
            <a:avLst/>
          </a:prstGeom>
          <a:noFill/>
        </p:spPr>
        <p:txBody>
          <a:bodyPr wrap="square" rtlCol="0">
            <a:spAutoFit/>
          </a:bodyPr>
          <a:lstStyle/>
          <a:p>
            <a:r>
              <a:rPr lang="en-US" sz="4400" dirty="0" smtClean="0"/>
              <a:t>What does Victor mean when he says, “But I am a blasted tree; the bolt has entered my soul; and I felt then that I should survive to exhibit what I shall soon cease to be—a miserable spectacle of wrecked humanity, pitiable to others, and intolerable to myself”?</a:t>
            </a:r>
            <a:endParaRPr lang="en-US" sz="4400" dirty="0"/>
          </a:p>
        </p:txBody>
      </p:sp>
    </p:spTree>
    <p:extLst>
      <p:ext uri="{BB962C8B-B14F-4D97-AF65-F5344CB8AC3E}">
        <p14:creationId xmlns:p14="http://schemas.microsoft.com/office/powerpoint/2010/main" val="2804134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96200" cy="4216539"/>
          </a:xfrm>
          <a:prstGeom prst="rect">
            <a:avLst/>
          </a:prstGeom>
          <a:noFill/>
        </p:spPr>
        <p:txBody>
          <a:bodyPr wrap="square" rtlCol="0">
            <a:spAutoFit/>
          </a:bodyPr>
          <a:lstStyle/>
          <a:p>
            <a:r>
              <a:rPr lang="en-US" sz="4400" dirty="0" smtClean="0"/>
              <a:t>Answer:</a:t>
            </a:r>
          </a:p>
          <a:p>
            <a:endParaRPr lang="en-US" sz="4400" dirty="0"/>
          </a:p>
          <a:p>
            <a:r>
              <a:rPr lang="en-US" sz="6000" dirty="0" smtClean="0"/>
              <a:t>He is no longer the man he used to be; he is ruined</a:t>
            </a:r>
            <a:endParaRPr lang="en-US" sz="6000" dirty="0"/>
          </a:p>
        </p:txBody>
      </p:sp>
    </p:spTree>
    <p:extLst>
      <p:ext uri="{BB962C8B-B14F-4D97-AF65-F5344CB8AC3E}">
        <p14:creationId xmlns:p14="http://schemas.microsoft.com/office/powerpoint/2010/main" val="189002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4154984"/>
          </a:xfrm>
          <a:prstGeom prst="rect">
            <a:avLst/>
          </a:prstGeom>
          <a:noFill/>
        </p:spPr>
        <p:txBody>
          <a:bodyPr wrap="square" rtlCol="0">
            <a:spAutoFit/>
          </a:bodyPr>
          <a:lstStyle/>
          <a:p>
            <a:r>
              <a:rPr lang="en-US" sz="6600" dirty="0" smtClean="0"/>
              <a:t>How do the Orkney Islands symbolize Victor’s mood/state of being?</a:t>
            </a:r>
            <a:endParaRPr lang="en-US" sz="6600" dirty="0"/>
          </a:p>
        </p:txBody>
      </p:sp>
    </p:spTree>
    <p:extLst>
      <p:ext uri="{BB962C8B-B14F-4D97-AF65-F5344CB8AC3E}">
        <p14:creationId xmlns:p14="http://schemas.microsoft.com/office/powerpoint/2010/main" val="1048778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20000" cy="4216539"/>
          </a:xfrm>
          <a:prstGeom prst="rect">
            <a:avLst/>
          </a:prstGeom>
          <a:noFill/>
        </p:spPr>
        <p:txBody>
          <a:bodyPr wrap="square" rtlCol="0">
            <a:spAutoFit/>
          </a:bodyPr>
          <a:lstStyle/>
          <a:p>
            <a:r>
              <a:rPr lang="en-US" sz="4400" dirty="0" smtClean="0"/>
              <a:t>Answer:</a:t>
            </a:r>
          </a:p>
          <a:p>
            <a:endParaRPr lang="en-US" sz="4400" dirty="0"/>
          </a:p>
          <a:p>
            <a:r>
              <a:rPr lang="en-US" sz="6000" dirty="0" smtClean="0"/>
              <a:t>It is barren and isolated/remote, just like him</a:t>
            </a:r>
            <a:endParaRPr lang="en-US" sz="6000" dirty="0"/>
          </a:p>
        </p:txBody>
      </p:sp>
    </p:spTree>
    <p:extLst>
      <p:ext uri="{BB962C8B-B14F-4D97-AF65-F5344CB8AC3E}">
        <p14:creationId xmlns:p14="http://schemas.microsoft.com/office/powerpoint/2010/main" val="2842551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772400" cy="4524315"/>
          </a:xfrm>
          <a:prstGeom prst="rect">
            <a:avLst/>
          </a:prstGeom>
          <a:noFill/>
        </p:spPr>
        <p:txBody>
          <a:bodyPr wrap="square" rtlCol="0">
            <a:spAutoFit/>
          </a:bodyPr>
          <a:lstStyle/>
          <a:p>
            <a:r>
              <a:rPr lang="en-US" sz="7200" dirty="0" smtClean="0"/>
              <a:t>The storm on Victor and Elizabeth’s wedding night uses what literary device?</a:t>
            </a:r>
            <a:endParaRPr lang="en-US" sz="7200" dirty="0"/>
          </a:p>
        </p:txBody>
      </p:sp>
    </p:spTree>
    <p:extLst>
      <p:ext uri="{BB962C8B-B14F-4D97-AF65-F5344CB8AC3E}">
        <p14:creationId xmlns:p14="http://schemas.microsoft.com/office/powerpoint/2010/main" val="106893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543800" cy="4339650"/>
          </a:xfrm>
          <a:prstGeom prst="rect">
            <a:avLst/>
          </a:prstGeom>
          <a:noFill/>
        </p:spPr>
        <p:txBody>
          <a:bodyPr wrap="square" rtlCol="0">
            <a:spAutoFit/>
          </a:bodyPr>
          <a:lstStyle/>
          <a:p>
            <a:r>
              <a:rPr lang="en-US" sz="4800" dirty="0" smtClean="0"/>
              <a:t>Answer:</a:t>
            </a:r>
          </a:p>
          <a:p>
            <a:endParaRPr lang="en-US" sz="4800" dirty="0"/>
          </a:p>
          <a:p>
            <a:r>
              <a:rPr lang="en-US" sz="6000" dirty="0" smtClean="0"/>
              <a:t>Foreshadowing—Predicts Elizabeth’s death</a:t>
            </a:r>
            <a:endParaRPr lang="en-US" sz="6000" dirty="0"/>
          </a:p>
        </p:txBody>
      </p:sp>
    </p:spTree>
    <p:extLst>
      <p:ext uri="{BB962C8B-B14F-4D97-AF65-F5344CB8AC3E}">
        <p14:creationId xmlns:p14="http://schemas.microsoft.com/office/powerpoint/2010/main" val="590233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162800" cy="4524315"/>
          </a:xfrm>
          <a:prstGeom prst="rect">
            <a:avLst/>
          </a:prstGeom>
          <a:noFill/>
        </p:spPr>
        <p:txBody>
          <a:bodyPr wrap="square" rtlCol="0">
            <a:spAutoFit/>
          </a:bodyPr>
          <a:lstStyle/>
          <a:p>
            <a:r>
              <a:rPr lang="en-US" sz="4800" dirty="0" smtClean="0"/>
              <a:t>How does Victor feel about his creation based on the following quote: “may be hunted like the chamois, and destroyed as a beast of prey”?</a:t>
            </a:r>
            <a:endParaRPr lang="en-US" sz="4800" dirty="0"/>
          </a:p>
        </p:txBody>
      </p:sp>
    </p:spTree>
    <p:extLst>
      <p:ext uri="{BB962C8B-B14F-4D97-AF65-F5344CB8AC3E}">
        <p14:creationId xmlns:p14="http://schemas.microsoft.com/office/powerpoint/2010/main" val="1648894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239000" cy="3477875"/>
          </a:xfrm>
          <a:prstGeom prst="rect">
            <a:avLst/>
          </a:prstGeom>
          <a:noFill/>
        </p:spPr>
        <p:txBody>
          <a:bodyPr wrap="square" rtlCol="0">
            <a:spAutoFit/>
          </a:bodyPr>
          <a:lstStyle/>
          <a:p>
            <a:r>
              <a:rPr lang="en-US" sz="4400" dirty="0" smtClean="0"/>
              <a:t>Answer:</a:t>
            </a:r>
          </a:p>
          <a:p>
            <a:endParaRPr lang="en-US" sz="4400" dirty="0"/>
          </a:p>
          <a:p>
            <a:r>
              <a:rPr lang="en-US" sz="6600" dirty="0" smtClean="0"/>
              <a:t>He sees the creature as an animal</a:t>
            </a:r>
            <a:endParaRPr lang="en-US" sz="6600" dirty="0"/>
          </a:p>
        </p:txBody>
      </p:sp>
    </p:spTree>
    <p:extLst>
      <p:ext uri="{BB962C8B-B14F-4D97-AF65-F5344CB8AC3E}">
        <p14:creationId xmlns:p14="http://schemas.microsoft.com/office/powerpoint/2010/main" val="376803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4524315"/>
          </a:xfrm>
          <a:prstGeom prst="rect">
            <a:avLst/>
          </a:prstGeom>
          <a:noFill/>
        </p:spPr>
        <p:txBody>
          <a:bodyPr wrap="square" rtlCol="0">
            <a:spAutoFit/>
          </a:bodyPr>
          <a:lstStyle/>
          <a:p>
            <a:r>
              <a:rPr lang="en-US" sz="7200" dirty="0" smtClean="0"/>
              <a:t>Answer:</a:t>
            </a:r>
          </a:p>
          <a:p>
            <a:endParaRPr lang="en-US" sz="7200" dirty="0"/>
          </a:p>
          <a:p>
            <a:r>
              <a:rPr lang="en-US" sz="7200" dirty="0" smtClean="0"/>
              <a:t>Dead (or dying)</a:t>
            </a:r>
          </a:p>
          <a:p>
            <a:r>
              <a:rPr lang="en-US" sz="7200" dirty="0" smtClean="0"/>
              <a:t>Beautiful</a:t>
            </a:r>
            <a:endParaRPr lang="en-US" sz="7200" dirty="0"/>
          </a:p>
        </p:txBody>
      </p:sp>
    </p:spTree>
    <p:extLst>
      <p:ext uri="{BB962C8B-B14F-4D97-AF65-F5344CB8AC3E}">
        <p14:creationId xmlns:p14="http://schemas.microsoft.com/office/powerpoint/2010/main" val="1024207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7010400" cy="4247317"/>
          </a:xfrm>
          <a:prstGeom prst="rect">
            <a:avLst/>
          </a:prstGeom>
          <a:noFill/>
        </p:spPr>
        <p:txBody>
          <a:bodyPr wrap="square" rtlCol="0">
            <a:spAutoFit/>
          </a:bodyPr>
          <a:lstStyle/>
          <a:p>
            <a:r>
              <a:rPr lang="en-US" sz="5400" dirty="0" smtClean="0"/>
              <a:t>What type of irony is used when Victor says “…how ignorant are thou in thy pride of wisdom”?</a:t>
            </a:r>
            <a:endParaRPr lang="en-US" sz="5400" dirty="0"/>
          </a:p>
        </p:txBody>
      </p:sp>
    </p:spTree>
    <p:extLst>
      <p:ext uri="{BB962C8B-B14F-4D97-AF65-F5344CB8AC3E}">
        <p14:creationId xmlns:p14="http://schemas.microsoft.com/office/powerpoint/2010/main" val="1342590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467600" cy="2677656"/>
          </a:xfrm>
          <a:prstGeom prst="rect">
            <a:avLst/>
          </a:prstGeom>
          <a:noFill/>
        </p:spPr>
        <p:txBody>
          <a:bodyPr wrap="square" rtlCol="0">
            <a:spAutoFit/>
          </a:bodyPr>
          <a:lstStyle/>
          <a:p>
            <a:r>
              <a:rPr lang="en-US" sz="4400" dirty="0" smtClean="0"/>
              <a:t>Answer:</a:t>
            </a:r>
          </a:p>
          <a:p>
            <a:endParaRPr lang="en-US" sz="4400" dirty="0"/>
          </a:p>
          <a:p>
            <a:r>
              <a:rPr lang="en-US" sz="8000" dirty="0" smtClean="0"/>
              <a:t>Dramatic Irony </a:t>
            </a:r>
            <a:endParaRPr lang="en-US" sz="8000" dirty="0"/>
          </a:p>
        </p:txBody>
      </p:sp>
    </p:spTree>
    <p:extLst>
      <p:ext uri="{BB962C8B-B14F-4D97-AF65-F5344CB8AC3E}">
        <p14:creationId xmlns:p14="http://schemas.microsoft.com/office/powerpoint/2010/main" val="2738801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3785652"/>
          </a:xfrm>
          <a:prstGeom prst="rect">
            <a:avLst/>
          </a:prstGeom>
          <a:noFill/>
        </p:spPr>
        <p:txBody>
          <a:bodyPr wrap="square" rtlCol="0">
            <a:spAutoFit/>
          </a:bodyPr>
          <a:lstStyle/>
          <a:p>
            <a:r>
              <a:rPr lang="en-US" sz="8000" dirty="0" smtClean="0"/>
              <a:t>What are the themes of the novel?</a:t>
            </a:r>
            <a:endParaRPr lang="en-US" sz="8000" dirty="0"/>
          </a:p>
        </p:txBody>
      </p:sp>
    </p:spTree>
    <p:extLst>
      <p:ext uri="{BB962C8B-B14F-4D97-AF65-F5344CB8AC3E}">
        <p14:creationId xmlns:p14="http://schemas.microsoft.com/office/powerpoint/2010/main" val="3493093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315200" cy="5509200"/>
          </a:xfrm>
          <a:prstGeom prst="rect">
            <a:avLst/>
          </a:prstGeom>
          <a:noFill/>
        </p:spPr>
        <p:txBody>
          <a:bodyPr wrap="square" rtlCol="0">
            <a:spAutoFit/>
          </a:bodyPr>
          <a:lstStyle/>
          <a:p>
            <a:r>
              <a:rPr lang="en-US" sz="4400" dirty="0" smtClean="0"/>
              <a:t>Answer:</a:t>
            </a:r>
          </a:p>
          <a:p>
            <a:endParaRPr lang="en-US" sz="4400" dirty="0"/>
          </a:p>
          <a:p>
            <a:pPr marL="571500" indent="-571500">
              <a:buFont typeface="Arial" panose="020B0604020202020204" pitchFamily="34" charset="0"/>
              <a:buChar char="•"/>
            </a:pPr>
            <a:r>
              <a:rPr lang="en-US" sz="4400" dirty="0" smtClean="0"/>
              <a:t>Knowledge for good or evil purposes</a:t>
            </a:r>
          </a:p>
          <a:p>
            <a:pPr marL="571500" indent="-571500">
              <a:buFont typeface="Arial" panose="020B0604020202020204" pitchFamily="34" charset="0"/>
              <a:buChar char="•"/>
            </a:pPr>
            <a:r>
              <a:rPr lang="en-US" sz="4400" dirty="0" smtClean="0"/>
              <a:t>The desire for companionship</a:t>
            </a:r>
          </a:p>
          <a:p>
            <a:pPr marL="571500" indent="-571500">
              <a:buFont typeface="Arial" panose="020B0604020202020204" pitchFamily="34" charset="0"/>
              <a:buChar char="•"/>
            </a:pPr>
            <a:r>
              <a:rPr lang="en-US" sz="4400" dirty="0" smtClean="0"/>
              <a:t>The power of nature </a:t>
            </a:r>
          </a:p>
          <a:p>
            <a:pPr marL="571500" indent="-571500">
              <a:buFont typeface="Arial" panose="020B0604020202020204" pitchFamily="34" charset="0"/>
              <a:buChar char="•"/>
            </a:pPr>
            <a:r>
              <a:rPr lang="en-US" sz="4400" dirty="0" smtClean="0"/>
              <a:t>Justice</a:t>
            </a:r>
          </a:p>
          <a:p>
            <a:pPr marL="571500" indent="-571500">
              <a:buFont typeface="Arial" panose="020B0604020202020204" pitchFamily="34" charset="0"/>
              <a:buChar char="•"/>
            </a:pPr>
            <a:r>
              <a:rPr lang="en-US" sz="4400" dirty="0" smtClean="0"/>
              <a:t>Nature vs. Nurture</a:t>
            </a:r>
            <a:endParaRPr lang="en-US" sz="4400" dirty="0"/>
          </a:p>
        </p:txBody>
      </p:sp>
    </p:spTree>
    <p:extLst>
      <p:ext uri="{BB962C8B-B14F-4D97-AF65-F5344CB8AC3E}">
        <p14:creationId xmlns:p14="http://schemas.microsoft.com/office/powerpoint/2010/main" val="2449833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5170646"/>
          </a:xfrm>
          <a:prstGeom prst="rect">
            <a:avLst/>
          </a:prstGeom>
          <a:noFill/>
        </p:spPr>
        <p:txBody>
          <a:bodyPr wrap="square" rtlCol="0">
            <a:spAutoFit/>
          </a:bodyPr>
          <a:lstStyle/>
          <a:p>
            <a:r>
              <a:rPr lang="en-US" sz="6600" dirty="0" smtClean="0"/>
              <a:t>What is Gothic about the setting at the very start of the novel during Walton’s letters?</a:t>
            </a:r>
            <a:endParaRPr lang="en-US" sz="6600" dirty="0"/>
          </a:p>
        </p:txBody>
      </p:sp>
    </p:spTree>
    <p:extLst>
      <p:ext uri="{BB962C8B-B14F-4D97-AF65-F5344CB8AC3E}">
        <p14:creationId xmlns:p14="http://schemas.microsoft.com/office/powerpoint/2010/main" val="1595807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467600" cy="3939540"/>
          </a:xfrm>
          <a:prstGeom prst="rect">
            <a:avLst/>
          </a:prstGeom>
          <a:noFill/>
        </p:spPr>
        <p:txBody>
          <a:bodyPr wrap="square" rtlCol="0">
            <a:spAutoFit/>
          </a:bodyPr>
          <a:lstStyle/>
          <a:p>
            <a:r>
              <a:rPr lang="en-US" sz="4400" dirty="0" smtClean="0"/>
              <a:t>Answer:</a:t>
            </a:r>
          </a:p>
          <a:p>
            <a:endParaRPr lang="en-US" sz="4400" dirty="0"/>
          </a:p>
          <a:p>
            <a:r>
              <a:rPr lang="en-US" sz="5400" dirty="0" smtClean="0"/>
              <a:t>It is on the way to the Arctic which is untraveled and far away </a:t>
            </a:r>
            <a:endParaRPr lang="en-US" sz="5400" dirty="0"/>
          </a:p>
        </p:txBody>
      </p:sp>
    </p:spTree>
    <p:extLst>
      <p:ext uri="{BB962C8B-B14F-4D97-AF65-F5344CB8AC3E}">
        <p14:creationId xmlns:p14="http://schemas.microsoft.com/office/powerpoint/2010/main" val="2228560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5016758"/>
          </a:xfrm>
          <a:prstGeom prst="rect">
            <a:avLst/>
          </a:prstGeom>
          <a:noFill/>
        </p:spPr>
        <p:txBody>
          <a:bodyPr wrap="square" rtlCol="0">
            <a:spAutoFit/>
          </a:bodyPr>
          <a:lstStyle/>
          <a:p>
            <a:r>
              <a:rPr lang="en-US" sz="8000" dirty="0" smtClean="0"/>
              <a:t>The majority of the novel uses what type of literary device?</a:t>
            </a:r>
            <a:endParaRPr lang="en-US" sz="8000" dirty="0"/>
          </a:p>
        </p:txBody>
      </p:sp>
    </p:spTree>
    <p:extLst>
      <p:ext uri="{BB962C8B-B14F-4D97-AF65-F5344CB8AC3E}">
        <p14:creationId xmlns:p14="http://schemas.microsoft.com/office/powerpoint/2010/main" val="244199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848600" cy="4154984"/>
          </a:xfrm>
          <a:prstGeom prst="rect">
            <a:avLst/>
          </a:prstGeom>
          <a:noFill/>
        </p:spPr>
        <p:txBody>
          <a:bodyPr wrap="square" rtlCol="0">
            <a:spAutoFit/>
          </a:bodyPr>
          <a:lstStyle/>
          <a:p>
            <a:r>
              <a:rPr lang="en-US" sz="8800" dirty="0" smtClean="0"/>
              <a:t>Answer:</a:t>
            </a:r>
          </a:p>
          <a:p>
            <a:endParaRPr lang="en-US" sz="8800" dirty="0"/>
          </a:p>
          <a:p>
            <a:r>
              <a:rPr lang="en-US" sz="8800" dirty="0" smtClean="0"/>
              <a:t>Flashback</a:t>
            </a:r>
            <a:endParaRPr lang="en-US" sz="8800" dirty="0"/>
          </a:p>
        </p:txBody>
      </p:sp>
    </p:spTree>
    <p:extLst>
      <p:ext uri="{BB962C8B-B14F-4D97-AF65-F5344CB8AC3E}">
        <p14:creationId xmlns:p14="http://schemas.microsoft.com/office/powerpoint/2010/main" val="985030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5170646"/>
          </a:xfrm>
          <a:prstGeom prst="rect">
            <a:avLst/>
          </a:prstGeom>
          <a:noFill/>
        </p:spPr>
        <p:txBody>
          <a:bodyPr wrap="square" rtlCol="0">
            <a:spAutoFit/>
          </a:bodyPr>
          <a:lstStyle/>
          <a:p>
            <a:r>
              <a:rPr lang="en-US" sz="6600" dirty="0" smtClean="0"/>
              <a:t>In Gothic literature, the characters are often unbelievable.  Which unbelievable trait does Victor possess?</a:t>
            </a:r>
            <a:endParaRPr lang="en-US" sz="6600" dirty="0"/>
          </a:p>
        </p:txBody>
      </p:sp>
    </p:spTree>
    <p:extLst>
      <p:ext uri="{BB962C8B-B14F-4D97-AF65-F5344CB8AC3E}">
        <p14:creationId xmlns:p14="http://schemas.microsoft.com/office/powerpoint/2010/main" val="7913905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391400" cy="5016758"/>
          </a:xfrm>
          <a:prstGeom prst="rect">
            <a:avLst/>
          </a:prstGeom>
          <a:noFill/>
        </p:spPr>
        <p:txBody>
          <a:bodyPr wrap="square" rtlCol="0">
            <a:spAutoFit/>
          </a:bodyPr>
          <a:lstStyle/>
          <a:p>
            <a:r>
              <a:rPr lang="en-US" sz="8000" dirty="0" smtClean="0"/>
              <a:t>Answer:</a:t>
            </a:r>
          </a:p>
          <a:p>
            <a:endParaRPr lang="en-US" sz="8000" dirty="0"/>
          </a:p>
          <a:p>
            <a:r>
              <a:rPr lang="en-US" sz="8000" dirty="0" smtClean="0"/>
              <a:t>Unusually intelligent</a:t>
            </a:r>
            <a:endParaRPr lang="en-US" sz="8000" dirty="0"/>
          </a:p>
        </p:txBody>
      </p:sp>
    </p:spTree>
    <p:extLst>
      <p:ext uri="{BB962C8B-B14F-4D97-AF65-F5344CB8AC3E}">
        <p14:creationId xmlns:p14="http://schemas.microsoft.com/office/powerpoint/2010/main" val="249400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455" y="762000"/>
            <a:ext cx="6934200" cy="4832092"/>
          </a:xfrm>
          <a:prstGeom prst="rect">
            <a:avLst/>
          </a:prstGeom>
          <a:noFill/>
        </p:spPr>
        <p:txBody>
          <a:bodyPr wrap="square" rtlCol="0">
            <a:spAutoFit/>
          </a:bodyPr>
          <a:lstStyle/>
          <a:p>
            <a:r>
              <a:rPr lang="en-US" sz="4400" dirty="0" smtClean="0"/>
              <a:t>This is a sub-genre of Romanticism where the setting occurs in creepy, far-away places; has supernatural characters; haunted houses; castles</a:t>
            </a:r>
            <a:r>
              <a:rPr lang="en-US" sz="4400" dirty="0"/>
              <a:t>;</a:t>
            </a:r>
            <a:r>
              <a:rPr lang="en-US" sz="4400" dirty="0" smtClean="0"/>
              <a:t> darkness; death; secrets; and curses.</a:t>
            </a:r>
            <a:endParaRPr lang="en-US" sz="4400" dirty="0"/>
          </a:p>
        </p:txBody>
      </p:sp>
    </p:spTree>
    <p:extLst>
      <p:ext uri="{BB962C8B-B14F-4D97-AF65-F5344CB8AC3E}">
        <p14:creationId xmlns:p14="http://schemas.microsoft.com/office/powerpoint/2010/main" val="2983107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5170646"/>
          </a:xfrm>
          <a:prstGeom prst="rect">
            <a:avLst/>
          </a:prstGeom>
        </p:spPr>
        <p:txBody>
          <a:bodyPr wrap="square">
            <a:spAutoFit/>
          </a:bodyPr>
          <a:lstStyle/>
          <a:p>
            <a:r>
              <a:rPr lang="en-US" sz="6600" dirty="0"/>
              <a:t>In Gothic literature, the characters are often unbelievable.  Which unbelievable trait does </a:t>
            </a:r>
            <a:r>
              <a:rPr lang="en-US" sz="6600" dirty="0" smtClean="0"/>
              <a:t>Elizabeth </a:t>
            </a:r>
            <a:r>
              <a:rPr lang="en-US" sz="6600" dirty="0"/>
              <a:t>possess?</a:t>
            </a:r>
          </a:p>
        </p:txBody>
      </p:sp>
    </p:spTree>
    <p:extLst>
      <p:ext uri="{BB962C8B-B14F-4D97-AF65-F5344CB8AC3E}">
        <p14:creationId xmlns:p14="http://schemas.microsoft.com/office/powerpoint/2010/main" val="598510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4800" cy="5016758"/>
          </a:xfrm>
          <a:prstGeom prst="rect">
            <a:avLst/>
          </a:prstGeom>
          <a:noFill/>
        </p:spPr>
        <p:txBody>
          <a:bodyPr wrap="square" rtlCol="0">
            <a:spAutoFit/>
          </a:bodyPr>
          <a:lstStyle/>
          <a:p>
            <a:r>
              <a:rPr lang="en-US" sz="8000" dirty="0" smtClean="0"/>
              <a:t>Answer:</a:t>
            </a:r>
          </a:p>
          <a:p>
            <a:endParaRPr lang="en-US" sz="8000" dirty="0"/>
          </a:p>
          <a:p>
            <a:r>
              <a:rPr lang="en-US" sz="8000" dirty="0" smtClean="0"/>
              <a:t>Supernaturally beautiful </a:t>
            </a:r>
            <a:endParaRPr lang="en-US" sz="8000" dirty="0"/>
          </a:p>
        </p:txBody>
      </p:sp>
    </p:spTree>
    <p:extLst>
      <p:ext uri="{BB962C8B-B14F-4D97-AF65-F5344CB8AC3E}">
        <p14:creationId xmlns:p14="http://schemas.microsoft.com/office/powerpoint/2010/main" val="976356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170646"/>
          </a:xfrm>
          <a:prstGeom prst="rect">
            <a:avLst/>
          </a:prstGeom>
        </p:spPr>
        <p:txBody>
          <a:bodyPr wrap="square">
            <a:spAutoFit/>
          </a:bodyPr>
          <a:lstStyle/>
          <a:p>
            <a:r>
              <a:rPr lang="en-US" sz="6600" dirty="0"/>
              <a:t>In Gothic literature, the characters are often unbelievable.  Which unbelievable trait does </a:t>
            </a:r>
            <a:r>
              <a:rPr lang="en-US" sz="6600" dirty="0" smtClean="0"/>
              <a:t>the creature </a:t>
            </a:r>
            <a:r>
              <a:rPr lang="en-US" sz="6600" dirty="0"/>
              <a:t>possess?</a:t>
            </a:r>
          </a:p>
        </p:txBody>
      </p:sp>
    </p:spTree>
    <p:extLst>
      <p:ext uri="{BB962C8B-B14F-4D97-AF65-F5344CB8AC3E}">
        <p14:creationId xmlns:p14="http://schemas.microsoft.com/office/powerpoint/2010/main" val="2909927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153400" cy="3785652"/>
          </a:xfrm>
          <a:prstGeom prst="rect">
            <a:avLst/>
          </a:prstGeom>
          <a:noFill/>
        </p:spPr>
        <p:txBody>
          <a:bodyPr wrap="square" rtlCol="0">
            <a:spAutoFit/>
          </a:bodyPr>
          <a:lstStyle/>
          <a:p>
            <a:r>
              <a:rPr lang="en-US" sz="8000" dirty="0" smtClean="0"/>
              <a:t>Answer:</a:t>
            </a:r>
          </a:p>
          <a:p>
            <a:endParaRPr lang="en-US" sz="8000" dirty="0"/>
          </a:p>
          <a:p>
            <a:r>
              <a:rPr lang="en-US" sz="8000" dirty="0" smtClean="0"/>
              <a:t>Unusually </a:t>
            </a:r>
            <a:r>
              <a:rPr lang="en-US" sz="8000" dirty="0" smtClean="0"/>
              <a:t>strong </a:t>
            </a:r>
            <a:endParaRPr lang="en-US" sz="8000" dirty="0"/>
          </a:p>
        </p:txBody>
      </p:sp>
    </p:spTree>
    <p:extLst>
      <p:ext uri="{BB962C8B-B14F-4D97-AF65-F5344CB8AC3E}">
        <p14:creationId xmlns:p14="http://schemas.microsoft.com/office/powerpoint/2010/main" val="3019044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848600" cy="4154984"/>
          </a:xfrm>
          <a:prstGeom prst="rect">
            <a:avLst/>
          </a:prstGeom>
          <a:noFill/>
        </p:spPr>
        <p:txBody>
          <a:bodyPr wrap="square" rtlCol="0">
            <a:spAutoFit/>
          </a:bodyPr>
          <a:lstStyle/>
          <a:p>
            <a:r>
              <a:rPr lang="en-US" sz="8800" dirty="0" smtClean="0"/>
              <a:t>How is Victor a modern Prometheus?</a:t>
            </a:r>
            <a:endParaRPr lang="en-US" sz="8800" dirty="0"/>
          </a:p>
        </p:txBody>
      </p:sp>
    </p:spTree>
    <p:extLst>
      <p:ext uri="{BB962C8B-B14F-4D97-AF65-F5344CB8AC3E}">
        <p14:creationId xmlns:p14="http://schemas.microsoft.com/office/powerpoint/2010/main" val="874119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01000" cy="5755422"/>
          </a:xfrm>
          <a:prstGeom prst="rect">
            <a:avLst/>
          </a:prstGeom>
          <a:noFill/>
        </p:spPr>
        <p:txBody>
          <a:bodyPr wrap="square" rtlCol="0">
            <a:spAutoFit/>
          </a:bodyPr>
          <a:lstStyle/>
          <a:p>
            <a:r>
              <a:rPr lang="en-US" sz="8000" dirty="0" smtClean="0"/>
              <a:t>Answer:</a:t>
            </a:r>
            <a:endParaRPr lang="en-US" sz="8000" dirty="0"/>
          </a:p>
          <a:p>
            <a:pPr marL="685800" indent="-685800">
              <a:buFont typeface="Arial" panose="020B0604020202020204" pitchFamily="34" charset="0"/>
              <a:buChar char="•"/>
            </a:pPr>
            <a:r>
              <a:rPr lang="en-US" sz="4800" dirty="0" smtClean="0"/>
              <a:t>Giving man forbidden knowledge--Prometheus gave man fire; Victor creates life from death/learns the secret of life</a:t>
            </a:r>
          </a:p>
          <a:p>
            <a:pPr marL="685800" indent="-685800">
              <a:buFont typeface="Arial" panose="020B0604020202020204" pitchFamily="34" charset="0"/>
              <a:buChar char="•"/>
            </a:pPr>
            <a:r>
              <a:rPr lang="en-US" sz="4800" dirty="0" smtClean="0"/>
              <a:t>Creating mankind from clay </a:t>
            </a:r>
            <a:endParaRPr lang="en-US" sz="4800" dirty="0"/>
          </a:p>
        </p:txBody>
      </p:sp>
    </p:spTree>
    <p:extLst>
      <p:ext uri="{BB962C8B-B14F-4D97-AF65-F5344CB8AC3E}">
        <p14:creationId xmlns:p14="http://schemas.microsoft.com/office/powerpoint/2010/main" val="1212267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5016758"/>
          </a:xfrm>
          <a:prstGeom prst="rect">
            <a:avLst/>
          </a:prstGeom>
          <a:noFill/>
        </p:spPr>
        <p:txBody>
          <a:bodyPr wrap="square" rtlCol="0">
            <a:spAutoFit/>
          </a:bodyPr>
          <a:lstStyle/>
          <a:p>
            <a:r>
              <a:rPr lang="en-US" sz="8000" dirty="0" smtClean="0"/>
              <a:t>What method of science did Victor use to give “life” to his creature?</a:t>
            </a:r>
            <a:endParaRPr lang="en-US" sz="8000" dirty="0"/>
          </a:p>
        </p:txBody>
      </p:sp>
    </p:spTree>
    <p:extLst>
      <p:ext uri="{BB962C8B-B14F-4D97-AF65-F5344CB8AC3E}">
        <p14:creationId xmlns:p14="http://schemas.microsoft.com/office/powerpoint/2010/main" val="608107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077200" cy="3785652"/>
          </a:xfrm>
          <a:prstGeom prst="rect">
            <a:avLst/>
          </a:prstGeom>
          <a:noFill/>
        </p:spPr>
        <p:txBody>
          <a:bodyPr wrap="square" rtlCol="0">
            <a:spAutoFit/>
          </a:bodyPr>
          <a:lstStyle/>
          <a:p>
            <a:r>
              <a:rPr lang="en-US" sz="8000" dirty="0" smtClean="0"/>
              <a:t>Answer:</a:t>
            </a:r>
          </a:p>
          <a:p>
            <a:endParaRPr lang="en-US" sz="8000" dirty="0"/>
          </a:p>
          <a:p>
            <a:r>
              <a:rPr lang="en-US" sz="8000" dirty="0" smtClean="0"/>
              <a:t>Galvanism </a:t>
            </a:r>
            <a:endParaRPr lang="en-US" sz="8000" dirty="0"/>
          </a:p>
        </p:txBody>
      </p:sp>
    </p:spTree>
    <p:extLst>
      <p:ext uri="{BB962C8B-B14F-4D97-AF65-F5344CB8AC3E}">
        <p14:creationId xmlns:p14="http://schemas.microsoft.com/office/powerpoint/2010/main" val="1929711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696200" cy="4154984"/>
          </a:xfrm>
          <a:prstGeom prst="rect">
            <a:avLst/>
          </a:prstGeom>
          <a:noFill/>
        </p:spPr>
        <p:txBody>
          <a:bodyPr wrap="square" rtlCol="0">
            <a:spAutoFit/>
          </a:bodyPr>
          <a:lstStyle/>
          <a:p>
            <a:r>
              <a:rPr lang="en-US" sz="8800" dirty="0" smtClean="0"/>
              <a:t>What offers healing, escape, and happiness?</a:t>
            </a:r>
            <a:endParaRPr lang="en-US" sz="8800" dirty="0"/>
          </a:p>
        </p:txBody>
      </p:sp>
    </p:spTree>
    <p:extLst>
      <p:ext uri="{BB962C8B-B14F-4D97-AF65-F5344CB8AC3E}">
        <p14:creationId xmlns:p14="http://schemas.microsoft.com/office/powerpoint/2010/main" val="3783873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33400"/>
            <a:ext cx="7696200" cy="5016758"/>
          </a:xfrm>
          <a:prstGeom prst="rect">
            <a:avLst/>
          </a:prstGeom>
          <a:noFill/>
        </p:spPr>
        <p:txBody>
          <a:bodyPr wrap="square" rtlCol="0">
            <a:spAutoFit/>
          </a:bodyPr>
          <a:lstStyle/>
          <a:p>
            <a:r>
              <a:rPr lang="en-US" sz="8000" dirty="0" smtClean="0"/>
              <a:t>Answer:</a:t>
            </a:r>
          </a:p>
          <a:p>
            <a:endParaRPr lang="en-US" sz="8000" dirty="0"/>
          </a:p>
          <a:p>
            <a:r>
              <a:rPr lang="en-US" sz="8000" dirty="0" smtClean="0"/>
              <a:t>Nature (A very Romantic view)</a:t>
            </a:r>
            <a:endParaRPr lang="en-US" sz="8000" dirty="0"/>
          </a:p>
        </p:txBody>
      </p:sp>
    </p:spTree>
    <p:extLst>
      <p:ext uri="{BB962C8B-B14F-4D97-AF65-F5344CB8AC3E}">
        <p14:creationId xmlns:p14="http://schemas.microsoft.com/office/powerpoint/2010/main" val="206383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6858000" cy="2677656"/>
          </a:xfrm>
          <a:prstGeom prst="rect">
            <a:avLst/>
          </a:prstGeom>
          <a:noFill/>
        </p:spPr>
        <p:txBody>
          <a:bodyPr wrap="square" rtlCol="0">
            <a:spAutoFit/>
          </a:bodyPr>
          <a:lstStyle/>
          <a:p>
            <a:r>
              <a:rPr lang="en-US" sz="4400" dirty="0" smtClean="0"/>
              <a:t>Answer:</a:t>
            </a:r>
          </a:p>
          <a:p>
            <a:endParaRPr lang="en-US" sz="4400" dirty="0"/>
          </a:p>
          <a:p>
            <a:r>
              <a:rPr lang="en-US" sz="8000" dirty="0" smtClean="0"/>
              <a:t>Gothic</a:t>
            </a:r>
            <a:r>
              <a:rPr lang="en-US" sz="4400" dirty="0" smtClean="0"/>
              <a:t> </a:t>
            </a:r>
            <a:endParaRPr lang="en-US" sz="4400" dirty="0"/>
          </a:p>
        </p:txBody>
      </p:sp>
    </p:spTree>
    <p:extLst>
      <p:ext uri="{BB962C8B-B14F-4D97-AF65-F5344CB8AC3E}">
        <p14:creationId xmlns:p14="http://schemas.microsoft.com/office/powerpoint/2010/main" val="18471502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772400" cy="6001643"/>
          </a:xfrm>
          <a:prstGeom prst="rect">
            <a:avLst/>
          </a:prstGeom>
          <a:noFill/>
        </p:spPr>
        <p:txBody>
          <a:bodyPr wrap="square" rtlCol="0">
            <a:spAutoFit/>
          </a:bodyPr>
          <a:lstStyle/>
          <a:p>
            <a:r>
              <a:rPr lang="en-US" sz="9600" dirty="0" smtClean="0"/>
              <a:t>What type of character is Victor?—Be specific  </a:t>
            </a:r>
            <a:endParaRPr lang="en-US" sz="9600" dirty="0"/>
          </a:p>
        </p:txBody>
      </p:sp>
    </p:spTree>
    <p:extLst>
      <p:ext uri="{BB962C8B-B14F-4D97-AF65-F5344CB8AC3E}">
        <p14:creationId xmlns:p14="http://schemas.microsoft.com/office/powerpoint/2010/main" val="234554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924800" cy="5170646"/>
          </a:xfrm>
          <a:prstGeom prst="rect">
            <a:avLst/>
          </a:prstGeom>
          <a:noFill/>
        </p:spPr>
        <p:txBody>
          <a:bodyPr wrap="square" rtlCol="0">
            <a:spAutoFit/>
          </a:bodyPr>
          <a:lstStyle/>
          <a:p>
            <a:r>
              <a:rPr lang="en-US" sz="6600" dirty="0" smtClean="0"/>
              <a:t>Answer:</a:t>
            </a:r>
          </a:p>
          <a:p>
            <a:endParaRPr lang="en-US" sz="6600" dirty="0"/>
          </a:p>
          <a:p>
            <a:r>
              <a:rPr lang="en-US" sz="6600" dirty="0" smtClean="0"/>
              <a:t>Dynamic—he changes</a:t>
            </a:r>
          </a:p>
          <a:p>
            <a:r>
              <a:rPr lang="en-US" sz="6600" dirty="0" smtClean="0"/>
              <a:t>Round—we know a lot about him/his life</a:t>
            </a:r>
          </a:p>
        </p:txBody>
      </p:sp>
    </p:spTree>
    <p:extLst>
      <p:ext uri="{BB962C8B-B14F-4D97-AF65-F5344CB8AC3E}">
        <p14:creationId xmlns:p14="http://schemas.microsoft.com/office/powerpoint/2010/main" val="3140247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91400" cy="6001643"/>
          </a:xfrm>
          <a:prstGeom prst="rect">
            <a:avLst/>
          </a:prstGeom>
          <a:noFill/>
        </p:spPr>
        <p:txBody>
          <a:bodyPr wrap="square" rtlCol="0">
            <a:spAutoFit/>
          </a:bodyPr>
          <a:lstStyle/>
          <a:p>
            <a:r>
              <a:rPr lang="en-US" sz="9600" dirty="0" smtClean="0"/>
              <a:t>What type of character is Walton?—Be specific</a:t>
            </a:r>
            <a:endParaRPr lang="en-US" sz="9600" dirty="0"/>
          </a:p>
        </p:txBody>
      </p:sp>
    </p:spTree>
    <p:extLst>
      <p:ext uri="{BB962C8B-B14F-4D97-AF65-F5344CB8AC3E}">
        <p14:creationId xmlns:p14="http://schemas.microsoft.com/office/powerpoint/2010/main" val="37338547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20000" cy="3139321"/>
          </a:xfrm>
          <a:prstGeom prst="rect">
            <a:avLst/>
          </a:prstGeom>
          <a:noFill/>
        </p:spPr>
        <p:txBody>
          <a:bodyPr wrap="square" rtlCol="0">
            <a:spAutoFit/>
          </a:bodyPr>
          <a:lstStyle/>
          <a:p>
            <a:r>
              <a:rPr lang="en-US" sz="6600" dirty="0" smtClean="0"/>
              <a:t>Answer:</a:t>
            </a:r>
          </a:p>
          <a:p>
            <a:endParaRPr lang="en-US" sz="6600" dirty="0"/>
          </a:p>
          <a:p>
            <a:r>
              <a:rPr lang="en-US" sz="6600" dirty="0" smtClean="0"/>
              <a:t>Dynamic—he </a:t>
            </a:r>
            <a:r>
              <a:rPr lang="en-US" sz="6600" dirty="0" smtClean="0"/>
              <a:t>changes</a:t>
            </a:r>
            <a:endParaRPr lang="en-US" sz="6600" dirty="0" smtClean="0"/>
          </a:p>
        </p:txBody>
      </p:sp>
    </p:spTree>
    <p:extLst>
      <p:ext uri="{BB962C8B-B14F-4D97-AF65-F5344CB8AC3E}">
        <p14:creationId xmlns:p14="http://schemas.microsoft.com/office/powerpoint/2010/main" val="595787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772400" cy="5632311"/>
          </a:xfrm>
          <a:prstGeom prst="rect">
            <a:avLst/>
          </a:prstGeom>
          <a:noFill/>
        </p:spPr>
        <p:txBody>
          <a:bodyPr wrap="square" rtlCol="0">
            <a:spAutoFit/>
          </a:bodyPr>
          <a:lstStyle/>
          <a:p>
            <a:r>
              <a:rPr lang="en-US" sz="6000" dirty="0" smtClean="0"/>
              <a:t>What is it called when nature imitates the emotions of one or more characters in the story at that very moment in time?</a:t>
            </a:r>
            <a:endParaRPr lang="en-US" sz="6000" dirty="0"/>
          </a:p>
        </p:txBody>
      </p:sp>
    </p:spTree>
    <p:extLst>
      <p:ext uri="{BB962C8B-B14F-4D97-AF65-F5344CB8AC3E}">
        <p14:creationId xmlns:p14="http://schemas.microsoft.com/office/powerpoint/2010/main" val="3826153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4154984"/>
          </a:xfrm>
          <a:prstGeom prst="rect">
            <a:avLst/>
          </a:prstGeom>
          <a:noFill/>
        </p:spPr>
        <p:txBody>
          <a:bodyPr wrap="square" rtlCol="0">
            <a:spAutoFit/>
          </a:bodyPr>
          <a:lstStyle/>
          <a:p>
            <a:r>
              <a:rPr lang="en-US" sz="8800" dirty="0" smtClean="0"/>
              <a:t>Answer:</a:t>
            </a:r>
          </a:p>
          <a:p>
            <a:endParaRPr lang="en-US" sz="8800" dirty="0"/>
          </a:p>
          <a:p>
            <a:r>
              <a:rPr lang="en-US" sz="8800" dirty="0" smtClean="0"/>
              <a:t>Pathetic Fallacy </a:t>
            </a:r>
            <a:endParaRPr lang="en-US" sz="8800" dirty="0"/>
          </a:p>
        </p:txBody>
      </p:sp>
    </p:spTree>
    <p:extLst>
      <p:ext uri="{BB962C8B-B14F-4D97-AF65-F5344CB8AC3E}">
        <p14:creationId xmlns:p14="http://schemas.microsoft.com/office/powerpoint/2010/main" val="4058026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69869" y="920014"/>
            <a:ext cx="8776570" cy="4154984"/>
          </a:xfrm>
          <a:prstGeom prst="rect">
            <a:avLst/>
          </a:prstGeom>
          <a:noFill/>
        </p:spPr>
        <p:txBody>
          <a:bodyPr wrap="none" lIns="91440" tIns="45720" rIns="91440" bIns="45720">
            <a:spAutoFit/>
          </a:bodyPr>
          <a:lstStyle/>
          <a:p>
            <a:pPr algn="ctr"/>
            <a:r>
              <a:rPr lang="en-US" sz="8800" b="1" cap="none" spc="0" dirty="0" smtClean="0">
                <a:ln w="12700">
                  <a:solidFill>
                    <a:schemeClr val="bg1"/>
                  </a:solidFill>
                  <a:prstDash val="solid"/>
                </a:ln>
                <a:solidFill>
                  <a:srgbClr val="FFFFFF"/>
                </a:solidFill>
                <a:effectLst>
                  <a:outerShdw blurRad="38100" dist="32000" dir="5400000" algn="tl">
                    <a:srgbClr val="000000">
                      <a:alpha val="30000"/>
                    </a:srgbClr>
                  </a:outerShdw>
                </a:effectLst>
              </a:rPr>
              <a:t>Don’t forget to </a:t>
            </a:r>
          </a:p>
          <a:p>
            <a:pPr algn="ctr"/>
            <a:r>
              <a:rPr lang="en-US" sz="8800" b="1" cap="none" spc="0" dirty="0" smtClean="0">
                <a:ln w="12700">
                  <a:solidFill>
                    <a:schemeClr val="bg1"/>
                  </a:solidFill>
                  <a:prstDash val="solid"/>
                </a:ln>
                <a:solidFill>
                  <a:srgbClr val="FFFFFF"/>
                </a:solidFill>
                <a:effectLst>
                  <a:outerShdw blurRad="38100" dist="32000" dir="5400000" algn="tl">
                    <a:srgbClr val="000000">
                      <a:alpha val="30000"/>
                    </a:srgbClr>
                  </a:outerShdw>
                </a:effectLst>
              </a:rPr>
              <a:t>study your </a:t>
            </a:r>
          </a:p>
          <a:p>
            <a:pPr algn="ctr"/>
            <a:r>
              <a:rPr lang="en-US" sz="8800" b="1" cap="none" spc="0" dirty="0" smtClean="0">
                <a:ln w="12700">
                  <a:solidFill>
                    <a:schemeClr val="bg1"/>
                  </a:solidFill>
                  <a:prstDash val="solid"/>
                </a:ln>
                <a:solidFill>
                  <a:srgbClr val="FFFFFF"/>
                </a:solidFill>
                <a:effectLst>
                  <a:outerShdw blurRad="38100" dist="32000" dir="5400000" algn="tl">
                    <a:srgbClr val="000000">
                      <a:alpha val="30000"/>
                    </a:srgbClr>
                  </a:outerShdw>
                </a:effectLst>
              </a:rPr>
              <a:t>vocabulary words!</a:t>
            </a:r>
            <a:endParaRPr lang="en-US" sz="8800" b="1" cap="none" spc="0" dirty="0">
              <a:ln w="12700">
                <a:solidFill>
                  <a:schemeClr val="bg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5427488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083040" cy="6858000"/>
          </a:xfrm>
          <a:prstGeom prst="rect">
            <a:avLst/>
          </a:prstGeom>
        </p:spPr>
      </p:pic>
      <p:sp>
        <p:nvSpPr>
          <p:cNvPr id="3" name="Rectangle 2"/>
          <p:cNvSpPr/>
          <p:nvPr/>
        </p:nvSpPr>
        <p:spPr>
          <a:xfrm>
            <a:off x="3493312" y="304800"/>
            <a:ext cx="1770036"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Good</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Rectangle 3"/>
          <p:cNvSpPr/>
          <p:nvPr/>
        </p:nvSpPr>
        <p:spPr>
          <a:xfrm>
            <a:off x="3615685" y="5638800"/>
            <a:ext cx="1525290"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Luck</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2611961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922</TotalTime>
  <Words>1088</Words>
  <Application>Microsoft Office PowerPoint</Application>
  <PresentationFormat>On-screen Show (4:3)</PresentationFormat>
  <Paragraphs>204</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Chiller</vt:lpstr>
      <vt:lpstr>Garamond</vt:lpstr>
      <vt:lpstr>Tahoma</vt:lpstr>
      <vt:lpstr>Tunga</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dc:creator>
  <cp:lastModifiedBy>Devi</cp:lastModifiedBy>
  <cp:revision>45</cp:revision>
  <dcterms:created xsi:type="dcterms:W3CDTF">2015-11-15T18:01:34Z</dcterms:created>
  <dcterms:modified xsi:type="dcterms:W3CDTF">2016-10-26T22:57:16Z</dcterms:modified>
</cp:coreProperties>
</file>