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4"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4" d="100"/>
          <a:sy n="84" d="100"/>
        </p:scale>
        <p:origin x="-95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F33340BA-8FE0-4A01-B427-4DA8E81E10F7}" type="datetimeFigureOut">
              <a:rPr lang="en-US" smtClean="0"/>
              <a:pPr/>
              <a:t>2/15/2017</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2974274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2548626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3057808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733AB37C-6D05-4DEA-AC54-26EDA3C8AE51}" type="slidenum">
              <a:rPr lang="en-US" smtClean="0"/>
              <a:pPr/>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4106709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4096339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33340BA-8FE0-4A01-B427-4DA8E81E10F7}"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3044881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33340BA-8FE0-4A01-B427-4DA8E81E10F7}"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3121247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3340BA-8FE0-4A01-B427-4DA8E81E10F7}"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42551582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F33340BA-8FE0-4A01-B427-4DA8E81E10F7}" type="datetimeFigureOut">
              <a:rPr lang="en-US" smtClean="0"/>
              <a:pPr/>
              <a:t>2/15/2017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81674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3340BA-8FE0-4A01-B427-4DA8E81E10F7}" type="datetimeFigureOut">
              <a:rPr lang="en-US" smtClean="0"/>
              <a:pPr/>
              <a:t>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3008292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F33340BA-8FE0-4A01-B427-4DA8E81E10F7}" type="datetimeFigureOut">
              <a:rPr lang="en-US" smtClean="0"/>
              <a:pPr/>
              <a:t>2/15/2017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3456655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10189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33340BA-8FE0-4A01-B427-4DA8E81E10F7}" type="datetimeFigureOut">
              <a:rPr lang="en-US" smtClean="0"/>
              <a:pPr/>
              <a:t>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1653594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33340BA-8FE0-4A01-B427-4DA8E81E10F7}" type="datetimeFigureOut">
              <a:rPr lang="en-US" smtClean="0"/>
              <a:pPr/>
              <a:t>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192908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3340BA-8FE0-4A01-B427-4DA8E81E10F7}" type="datetimeFigureOut">
              <a:rPr lang="en-US" smtClean="0"/>
              <a:pPr/>
              <a:t>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2334495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45226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3340BA-8FE0-4A01-B427-4DA8E81E10F7}" type="datetimeFigureOut">
              <a:rPr lang="en-US" smtClean="0"/>
              <a:pPr/>
              <a:t>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2383012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cstate="print">
            <a:extLst>
              <a:ext uri="{28A0092B-C50C-407E-A947-70E740481C1C}">
                <a14:useLocalDpi xmlns:a14="http://schemas.microsoft.com/office/drawing/2010/main" xmlns=""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33340BA-8FE0-4A01-B427-4DA8E81E10F7}" type="datetimeFigureOut">
              <a:rPr lang="en-US" smtClean="0"/>
              <a:pPr/>
              <a:t>2/15/2017</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33AB37C-6D05-4DEA-AC54-26EDA3C8AE51}" type="slidenum">
              <a:rPr lang="en-US" smtClean="0"/>
              <a:pPr/>
              <a:t>‹#›</a:t>
            </a:fld>
            <a:endParaRPr lang="en-US"/>
          </a:p>
        </p:txBody>
      </p:sp>
    </p:spTree>
    <p:extLst>
      <p:ext uri="{BB962C8B-B14F-4D97-AF65-F5344CB8AC3E}">
        <p14:creationId xmlns:p14="http://schemas.microsoft.com/office/powerpoint/2010/main" xmlns="" val="396282812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8766" y="838200"/>
            <a:ext cx="7786468" cy="2362200"/>
          </a:xfrm>
        </p:spPr>
        <p:txBody>
          <a:bodyPr/>
          <a:lstStyle/>
          <a:p>
            <a:pPr algn="ctr"/>
            <a:r>
              <a:rPr lang="en-US" dirty="0" smtClean="0"/>
              <a:t>Expository Writing</a:t>
            </a:r>
            <a:endParaRPr lang="en-US" dirty="0"/>
          </a:p>
        </p:txBody>
      </p:sp>
      <p:sp>
        <p:nvSpPr>
          <p:cNvPr id="3" name="Subtitle 2"/>
          <p:cNvSpPr>
            <a:spLocks noGrp="1"/>
          </p:cNvSpPr>
          <p:nvPr>
            <p:ph type="subTitle" idx="1"/>
          </p:nvPr>
        </p:nvSpPr>
        <p:spPr/>
        <p:txBody>
          <a:bodyPr/>
          <a:lstStyle/>
          <a:p>
            <a:r>
              <a:rPr lang="en-US" dirty="0" smtClean="0"/>
              <a:t>A quick how-to guide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4360" y="381000"/>
            <a:ext cx="7955281" cy="4614860"/>
          </a:xfrm>
        </p:spPr>
        <p:txBody>
          <a:bodyPr/>
          <a:lstStyle/>
          <a:p>
            <a:pPr algn="ctr"/>
            <a:r>
              <a:rPr lang="en-US" sz="2800" dirty="0" smtClean="0"/>
              <a:t>HOW DO I KNOW IF I HAVE A RELIABLE SOURCE?</a:t>
            </a:r>
          </a:p>
          <a:p>
            <a:pPr algn="l"/>
            <a:endParaRPr lang="en-US" sz="2000" dirty="0" smtClean="0"/>
          </a:p>
          <a:p>
            <a:pPr algn="l"/>
            <a:r>
              <a:rPr lang="en-US" sz="2000" dirty="0" smtClean="0"/>
              <a:t>Who </a:t>
            </a:r>
            <a:r>
              <a:rPr lang="en-US" sz="2000" dirty="0" smtClean="0"/>
              <a:t>is the author? –Reliable/credible sources are written by authors respected in their fields of study.  Responsible/credible authors will cite their sources so you can check the accuracy of and support for what they’re written (this also lets you springboard to other sources for your own research!)</a:t>
            </a:r>
          </a:p>
          <a:p>
            <a:pPr algn="l"/>
            <a:endParaRPr lang="en-US" sz="2000" dirty="0" smtClean="0"/>
          </a:p>
          <a:p>
            <a:pPr algn="l"/>
            <a:r>
              <a:rPr lang="en-US" sz="2000" dirty="0" smtClean="0"/>
              <a:t>How recent is the source?—The choice to seek recent sources depends on your topic.  History may not need recent sources.  Sources discussing technology/medicine need to be more current as they are ever-changing</a:t>
            </a:r>
          </a:p>
          <a:p>
            <a:pPr algn="ct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762000"/>
            <a:ext cx="7467600" cy="4001095"/>
          </a:xfrm>
          <a:prstGeom prst="rect">
            <a:avLst/>
          </a:prstGeom>
        </p:spPr>
        <p:txBody>
          <a:bodyPr wrap="square">
            <a:spAutoFit/>
          </a:bodyPr>
          <a:lstStyle/>
          <a:p>
            <a:r>
              <a:rPr lang="en-US" sz="2000" dirty="0" smtClean="0"/>
              <a:t>BE CAREFUL WHEN EVALUATING INTERNET SOURCES!!</a:t>
            </a:r>
          </a:p>
          <a:p>
            <a:endParaRPr lang="en-US" dirty="0" smtClean="0"/>
          </a:p>
          <a:p>
            <a:r>
              <a:rPr lang="en-US" dirty="0" smtClean="0"/>
              <a:t>NEVER use websites where an author cannot be determined, unless the site is associated with a reputable institution such as a respected university, a credible media outlet, government program or department, or well-known non-government organizations.  Beware sites like Wikipedia, which are collaboratively developed by users.  Because anyone can add or change content, the validity of information on such sites may not meet the standards for academic research.  </a:t>
            </a:r>
            <a:endParaRPr lang="en-US" dirty="0" smtClean="0"/>
          </a:p>
          <a:p>
            <a:endParaRPr lang="en-US" dirty="0" smtClean="0"/>
          </a:p>
          <a:p>
            <a:r>
              <a:rPr lang="en-US" dirty="0" err="1" smtClean="0"/>
              <a:t>Ebsco</a:t>
            </a:r>
            <a:r>
              <a:rPr lang="en-US" dirty="0" smtClean="0"/>
              <a:t> Host and Google Scholar are databases that house nothing but reliable sources so you don’t have to worry about if you can use a source or not.</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55" y="152400"/>
            <a:ext cx="7242048" cy="1356360"/>
          </a:xfrm>
        </p:spPr>
        <p:txBody>
          <a:bodyPr>
            <a:normAutofit fontScale="90000"/>
          </a:bodyPr>
          <a:lstStyle/>
          <a:p>
            <a:r>
              <a:rPr lang="en-US" dirty="0" smtClean="0">
                <a:solidFill>
                  <a:schemeClr val="tx1"/>
                </a:solidFill>
              </a:rPr>
              <a:t>What is an Expository Essay?</a:t>
            </a:r>
            <a:br>
              <a:rPr lang="en-US" dirty="0" smtClean="0">
                <a:solidFill>
                  <a:schemeClr val="tx1"/>
                </a:solidFill>
              </a:rPr>
            </a:br>
            <a:endParaRPr lang="en-US" dirty="0">
              <a:solidFill>
                <a:schemeClr val="tx1"/>
              </a:solidFill>
            </a:endParaRPr>
          </a:p>
        </p:txBody>
      </p:sp>
      <p:sp>
        <p:nvSpPr>
          <p:cNvPr id="3" name="TextBox 2"/>
          <p:cNvSpPr txBox="1"/>
          <p:nvPr/>
        </p:nvSpPr>
        <p:spPr>
          <a:xfrm>
            <a:off x="838200" y="1303020"/>
            <a:ext cx="7010400" cy="4708981"/>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An expository essay is an essay that shows NO bias:  It is informative in nature. </a:t>
            </a:r>
          </a:p>
          <a:p>
            <a:r>
              <a:rPr lang="en-US" sz="2000" dirty="0" smtClean="0"/>
              <a:t> </a:t>
            </a:r>
          </a:p>
          <a:p>
            <a:pPr marL="285750" indent="-285750">
              <a:buFont typeface="Arial" panose="020B0604020202020204" pitchFamily="34" charset="0"/>
              <a:buChar char="•"/>
            </a:pPr>
            <a:r>
              <a:rPr lang="en-US" sz="2000" dirty="0" smtClean="0"/>
              <a:t>It can compare/contrast, analyze cause/effect, explain how to do something,  or explain what something is or means. </a:t>
            </a:r>
          </a:p>
          <a:p>
            <a:endParaRPr lang="en-US" sz="2000" dirty="0" smtClean="0"/>
          </a:p>
          <a:p>
            <a:pPr marL="285750" indent="-285750">
              <a:buFont typeface="Arial" panose="020B0604020202020204" pitchFamily="34" charset="0"/>
              <a:buChar char="•"/>
            </a:pPr>
            <a:r>
              <a:rPr lang="en-US" sz="2000" dirty="0" smtClean="0"/>
              <a:t>It is a formal piece of writing; therefore, using first and second person pronouns is not allowed.  The ONLY time these pronouns are acceptable is when they are in a direct quote. </a:t>
            </a:r>
          </a:p>
          <a:p>
            <a:pPr marL="742950" lvl="1" indent="-285750">
              <a:buFont typeface="Arial" panose="020B0604020202020204" pitchFamily="34" charset="0"/>
              <a:buChar char="•"/>
            </a:pPr>
            <a:r>
              <a:rPr lang="en-US" sz="2000" dirty="0" smtClean="0"/>
              <a:t>These pronouns include the following: </a:t>
            </a:r>
            <a:r>
              <a:rPr lang="en-US" sz="2000" i="1" dirty="0" smtClean="0"/>
              <a:t>I, me, my, mine, you, yours, us, we, our</a:t>
            </a:r>
          </a:p>
          <a:p>
            <a:pPr marL="742950" lvl="1" indent="-285750">
              <a:buFont typeface="Arial" panose="020B0604020202020204" pitchFamily="34" charset="0"/>
              <a:buChar char="•"/>
            </a:pPr>
            <a:r>
              <a:rPr lang="en-US" sz="2000" dirty="0" smtClean="0"/>
              <a:t>Any place you would use </a:t>
            </a:r>
            <a:r>
              <a:rPr lang="en-US" sz="2000" i="1" dirty="0" smtClean="0"/>
              <a:t>you, </a:t>
            </a:r>
            <a:r>
              <a:rPr lang="en-US" sz="2000" dirty="0" smtClean="0"/>
              <a:t>replace it with </a:t>
            </a:r>
            <a:r>
              <a:rPr lang="en-US" sz="2000" i="1" dirty="0" smtClean="0"/>
              <a:t>one</a:t>
            </a:r>
            <a:endParaRPr lang="en-US" sz="2000"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8991600" cy="584775"/>
          </a:xfrm>
          <a:prstGeom prst="rect">
            <a:avLst/>
          </a:prstGeom>
          <a:noFill/>
        </p:spPr>
        <p:txBody>
          <a:bodyPr wrap="square" rtlCol="0">
            <a:spAutoFit/>
          </a:bodyPr>
          <a:lstStyle/>
          <a:p>
            <a:pPr algn="ctr"/>
            <a:r>
              <a:rPr lang="en-US" sz="3200" dirty="0" smtClean="0"/>
              <a:t>WHAT DO I NEED IN MY ESSAY?</a:t>
            </a:r>
            <a:endParaRPr lang="en-US" sz="3200" dirty="0"/>
          </a:p>
        </p:txBody>
      </p:sp>
      <p:sp>
        <p:nvSpPr>
          <p:cNvPr id="5" name="TextBox 4"/>
          <p:cNvSpPr txBox="1"/>
          <p:nvPr/>
        </p:nvSpPr>
        <p:spPr>
          <a:xfrm>
            <a:off x="304800" y="813375"/>
            <a:ext cx="8153400" cy="5078313"/>
          </a:xfrm>
          <a:prstGeom prst="rect">
            <a:avLst/>
          </a:prstGeom>
          <a:noFill/>
        </p:spPr>
        <p:txBody>
          <a:bodyPr wrap="square" rtlCol="0">
            <a:spAutoFit/>
          </a:bodyPr>
          <a:lstStyle/>
          <a:p>
            <a:r>
              <a:rPr lang="en-US" dirty="0" smtClean="0"/>
              <a:t>Your essay needs to have:</a:t>
            </a:r>
          </a:p>
          <a:p>
            <a:pPr marL="285750" indent="-285750">
              <a:buFont typeface="Arial" panose="020B0604020202020204" pitchFamily="34" charset="0"/>
              <a:buChar char="•"/>
            </a:pPr>
            <a:r>
              <a:rPr lang="en-US" dirty="0"/>
              <a:t>A</a:t>
            </a:r>
            <a:r>
              <a:rPr lang="en-US" dirty="0" smtClean="0"/>
              <a:t>n introduction that contains a clear, concise </a:t>
            </a:r>
            <a:r>
              <a:rPr lang="en-US" b="1" u="sng" dirty="0" smtClean="0"/>
              <a:t>thesis</a:t>
            </a:r>
            <a:r>
              <a:rPr lang="en-US" dirty="0" smtClean="0"/>
              <a:t> statement.</a:t>
            </a:r>
          </a:p>
          <a:p>
            <a:endParaRPr lang="en-US" dirty="0" smtClean="0"/>
          </a:p>
          <a:p>
            <a:pPr marL="285750" indent="-285750">
              <a:buFont typeface="Arial" panose="020B0604020202020204" pitchFamily="34" charset="0"/>
              <a:buChar char="•"/>
            </a:pPr>
            <a:r>
              <a:rPr lang="en-US" dirty="0" smtClean="0"/>
              <a:t>Clear and logical </a:t>
            </a:r>
            <a:r>
              <a:rPr lang="en-US" b="1" u="sng" dirty="0" smtClean="0"/>
              <a:t>transitions</a:t>
            </a:r>
            <a:r>
              <a:rPr lang="en-US" dirty="0" smtClean="0"/>
              <a:t> must be used between your introduction, body paragraphs, and conclusion AS WELL AS within your body paragraphs to show a shift between evidence and explanation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Each body paragraph must contain </a:t>
            </a:r>
            <a:r>
              <a:rPr lang="en-US" b="1" u="sng" dirty="0" smtClean="0"/>
              <a:t>evidence</a:t>
            </a:r>
            <a:r>
              <a:rPr lang="en-US" dirty="0" smtClean="0"/>
              <a:t> AND an</a:t>
            </a:r>
            <a:r>
              <a:rPr lang="en-US" u="sng" dirty="0" smtClean="0"/>
              <a:t> </a:t>
            </a:r>
            <a:r>
              <a:rPr lang="en-US" b="1" u="sng" dirty="0" smtClean="0"/>
              <a:t>explanation</a:t>
            </a:r>
            <a:r>
              <a:rPr lang="en-US" b="1" dirty="0" smtClean="0"/>
              <a:t> </a:t>
            </a:r>
            <a:r>
              <a:rPr lang="en-US" dirty="0" smtClean="0"/>
              <a:t>of the evidence</a:t>
            </a:r>
          </a:p>
          <a:p>
            <a:pPr marL="742950" lvl="1" indent="-285750">
              <a:buFont typeface="Arial" panose="020B0604020202020204" pitchFamily="34" charset="0"/>
              <a:buChar char="•"/>
            </a:pPr>
            <a:r>
              <a:rPr lang="en-US" dirty="0"/>
              <a:t>The evidence is to show that you aren’t making things up</a:t>
            </a:r>
          </a:p>
          <a:p>
            <a:pPr marL="742950" lvl="1" indent="-285750">
              <a:buFont typeface="Arial" panose="020B0604020202020204" pitchFamily="34" charset="0"/>
              <a:buChar char="•"/>
            </a:pPr>
            <a:r>
              <a:rPr lang="en-US" dirty="0"/>
              <a:t>The explanation of evidence shows how your chosen quote helps support what you are trying to inform the audience about </a:t>
            </a:r>
            <a:endParaRPr lang="en-US" dirty="0" smtClean="0"/>
          </a:p>
          <a:p>
            <a:pPr marL="742950" lvl="1"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dirty="0" smtClean="0"/>
              <a:t>A conclusion that r</a:t>
            </a:r>
            <a:r>
              <a:rPr lang="en-US" b="1" u="sng" dirty="0" smtClean="0"/>
              <a:t>eviews/summarizes</a:t>
            </a:r>
            <a:r>
              <a:rPr lang="en-US" dirty="0" smtClean="0"/>
              <a:t> what all of your body paragraphs discussed and leaves an </a:t>
            </a:r>
            <a:r>
              <a:rPr lang="en-US" b="1" u="sng" dirty="0" smtClean="0"/>
              <a:t>impact</a:t>
            </a:r>
            <a:r>
              <a:rPr lang="en-US" dirty="0" smtClean="0"/>
              <a:t> on the audience</a:t>
            </a:r>
            <a:endParaRPr lang="en-US" sz="2000" dirty="0"/>
          </a:p>
          <a:p>
            <a:pPr lvl="1"/>
            <a:endParaRPr lang="en-US" dirty="0" smtClean="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xmlns="" val="331023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914400"/>
          </a:xfrm>
        </p:spPr>
        <p:txBody>
          <a:bodyPr/>
          <a:lstStyle/>
          <a:p>
            <a:pPr algn="ctr"/>
            <a:r>
              <a:rPr lang="en-US" dirty="0" smtClean="0"/>
              <a:t>The Introduction </a:t>
            </a:r>
            <a:endParaRPr lang="en-US" dirty="0"/>
          </a:p>
        </p:txBody>
      </p:sp>
      <p:sp>
        <p:nvSpPr>
          <p:cNvPr id="3" name="TextBox 2"/>
          <p:cNvSpPr txBox="1"/>
          <p:nvPr/>
        </p:nvSpPr>
        <p:spPr>
          <a:xfrm>
            <a:off x="381000" y="1066800"/>
            <a:ext cx="807720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You must always start with a </a:t>
            </a:r>
            <a:r>
              <a:rPr lang="en-US" sz="2000" b="1" u="sng" dirty="0" smtClean="0"/>
              <a:t>hook</a:t>
            </a:r>
            <a:r>
              <a:rPr lang="en-US" sz="2000" dirty="0" smtClean="0"/>
              <a:t> of some sort to get the audience’ attention.  This can be a quote, a question, an interesting fact, or a strong statement.</a:t>
            </a:r>
          </a:p>
          <a:p>
            <a:endParaRPr lang="en-US" sz="2000" dirty="0" smtClean="0"/>
          </a:p>
          <a:p>
            <a:pPr marL="285750" indent="-285750">
              <a:buFont typeface="Arial" panose="020B0604020202020204" pitchFamily="34" charset="0"/>
              <a:buChar char="•"/>
            </a:pPr>
            <a:r>
              <a:rPr lang="en-US" sz="2000" dirty="0" smtClean="0"/>
              <a:t>After your hook, you must provide some </a:t>
            </a:r>
            <a:r>
              <a:rPr lang="en-US" sz="2000" b="1" u="sng" dirty="0" smtClean="0"/>
              <a:t>background information </a:t>
            </a:r>
            <a:r>
              <a:rPr lang="en-US" sz="2000" dirty="0" smtClean="0"/>
              <a:t>regarding your chosen topic.  Assume your audience knows nothing about your topic, what is the most basic information they would need to know in order to follow what you will discuss?  What you discuss in your background information will NOT be discussed in your body paragraphs. </a:t>
            </a:r>
          </a:p>
          <a:p>
            <a:endParaRPr lang="en-US" sz="2000" dirty="0" smtClean="0"/>
          </a:p>
          <a:p>
            <a:pPr marL="285750" indent="-285750">
              <a:buFont typeface="Arial" panose="020B0604020202020204" pitchFamily="34" charset="0"/>
              <a:buChar char="•"/>
            </a:pPr>
            <a:r>
              <a:rPr lang="en-US" sz="2000" dirty="0" smtClean="0"/>
              <a:t>The last sentence of your intro. should be your </a:t>
            </a:r>
            <a:r>
              <a:rPr lang="en-US" sz="2000" b="1" u="sng" dirty="0" smtClean="0"/>
              <a:t>thesis statement</a:t>
            </a:r>
            <a:r>
              <a:rPr lang="en-US" sz="2000" dirty="0" smtClean="0"/>
              <a:t>.  Your thesis needs to be ONE sentence in length, be clear, be parallel, and be to the point. </a:t>
            </a:r>
            <a:endParaRPr lang="en-US" sz="2000" dirty="0"/>
          </a:p>
        </p:txBody>
      </p:sp>
    </p:spTree>
    <p:extLst>
      <p:ext uri="{BB962C8B-B14F-4D97-AF65-F5344CB8AC3E}">
        <p14:creationId xmlns:p14="http://schemas.microsoft.com/office/powerpoint/2010/main" xmlns="" val="360507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228600"/>
            <a:ext cx="7955281" cy="762000"/>
          </a:xfrm>
        </p:spPr>
        <p:txBody>
          <a:bodyPr>
            <a:normAutofit/>
          </a:bodyPr>
          <a:lstStyle/>
          <a:p>
            <a:pPr algn="ctr"/>
            <a:r>
              <a:rPr lang="en-US" sz="4000" dirty="0" smtClean="0"/>
              <a:t>THE THESIS STATEMENT </a:t>
            </a:r>
            <a:endParaRPr lang="en-US" sz="4000" dirty="0"/>
          </a:p>
        </p:txBody>
      </p:sp>
      <p:sp>
        <p:nvSpPr>
          <p:cNvPr id="4" name="TextBox 3"/>
          <p:cNvSpPr txBox="1"/>
          <p:nvPr/>
        </p:nvSpPr>
        <p:spPr>
          <a:xfrm>
            <a:off x="381000" y="990600"/>
            <a:ext cx="8382000" cy="5601533"/>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Your thesis statement is a one sentence summary of your entire paper.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Your thesis statement is the anchor of your essay.  All of your topic sentences and evidence all connect back to the thesis.  Your reasons/ideas in your thesis must be listed in the order you will discuss them in your paper. </a:t>
            </a:r>
          </a:p>
          <a:p>
            <a:endParaRPr lang="en-US" sz="2000" dirty="0" smtClean="0"/>
          </a:p>
          <a:p>
            <a:pPr marL="285750" indent="-285750">
              <a:buFont typeface="Arial" panose="020B0604020202020204" pitchFamily="34" charset="0"/>
              <a:buChar char="•"/>
            </a:pPr>
            <a:r>
              <a:rPr lang="en-US" sz="2000" dirty="0" smtClean="0"/>
              <a:t>It follows the following formula :</a:t>
            </a:r>
          </a:p>
          <a:p>
            <a:pPr marL="742950" lvl="1" indent="-285750">
              <a:buFont typeface="Arial" panose="020B0604020202020204" pitchFamily="34" charset="0"/>
              <a:buChar char="•"/>
            </a:pPr>
            <a:r>
              <a:rPr lang="en-US" sz="2000" dirty="0" smtClean="0"/>
              <a:t>Topic + Focus on topic/Claim + Ideas regarding the focus</a:t>
            </a:r>
          </a:p>
          <a:p>
            <a:pPr lvl="1"/>
            <a:endParaRPr lang="en-US" sz="2000" dirty="0" smtClean="0"/>
          </a:p>
          <a:p>
            <a:pPr marL="285750" indent="-285750">
              <a:buFont typeface="Arial" panose="020B0604020202020204" pitchFamily="34" charset="0"/>
              <a:buChar char="•"/>
            </a:pPr>
            <a:r>
              <a:rPr lang="en-US" sz="2000" dirty="0" smtClean="0"/>
              <a:t>Your thesis must be specific.  This means that there is no question what you will discuss within your paper:  Everything is clearly stated in the thesis.  </a:t>
            </a:r>
          </a:p>
          <a:p>
            <a:pPr marL="742950" lvl="1" indent="-285750">
              <a:buFont typeface="Arial" panose="020B0604020202020204" pitchFamily="34" charset="0"/>
              <a:buChar char="•"/>
            </a:pPr>
            <a:r>
              <a:rPr lang="en-US" sz="2000" dirty="0" smtClean="0"/>
              <a:t>Pretend that your thesis IS your essay; you would want it to be super clear and specific in order to get a good grade as well as have people know what you’re saying, right?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xmlns="" val="109744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377940" cy="1293028"/>
          </a:xfrm>
        </p:spPr>
        <p:txBody>
          <a:bodyPr/>
          <a:lstStyle/>
          <a:p>
            <a:pPr algn="ctr"/>
            <a:r>
              <a:rPr lang="en-US" dirty="0" smtClean="0"/>
              <a:t>The body paragraphs</a:t>
            </a:r>
            <a:endParaRPr lang="en-US" dirty="0"/>
          </a:p>
        </p:txBody>
      </p:sp>
      <p:sp>
        <p:nvSpPr>
          <p:cNvPr id="3" name="TextBox 2"/>
          <p:cNvSpPr txBox="1"/>
          <p:nvPr/>
        </p:nvSpPr>
        <p:spPr>
          <a:xfrm>
            <a:off x="609600" y="2057400"/>
            <a:ext cx="8001000" cy="4093428"/>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You start each body paragraph with a </a:t>
            </a:r>
            <a:r>
              <a:rPr lang="en-US" sz="2000" b="1" u="sng" dirty="0" smtClean="0"/>
              <a:t>topic sentence</a:t>
            </a:r>
            <a:r>
              <a:rPr lang="en-US" sz="2000" dirty="0" smtClean="0"/>
              <a:t>.  This informs the reader what idea the paragraph will focus on.  If it’s not in the topic sentence, it shouldn’t be in your paragraph and vise versa. Your topic sentences must be clear and to the point.   Your topic sentence focuses on one of the points you stated in your thesis.</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Your body paragraphs must have </a:t>
            </a:r>
            <a:r>
              <a:rPr lang="en-US" sz="2000" b="1" u="sng" dirty="0" smtClean="0"/>
              <a:t>evidence</a:t>
            </a:r>
            <a:r>
              <a:rPr lang="en-US" sz="2000" dirty="0" smtClean="0"/>
              <a:t> to support your paragraph’s idea.  Your evidence must be a direct quote (this helps you to avoid accidental plagiarism) and have an in-text citation (this helps prevent plagiarism).  All of your evidence must connect back to your thesis statement/topic sentence of the paragraph.</a:t>
            </a:r>
          </a:p>
        </p:txBody>
      </p:sp>
    </p:spTree>
    <p:extLst>
      <p:ext uri="{BB962C8B-B14F-4D97-AF65-F5344CB8AC3E}">
        <p14:creationId xmlns:p14="http://schemas.microsoft.com/office/powerpoint/2010/main" xmlns="" val="3173195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4373"/>
            <a:ext cx="8321040" cy="1293028"/>
          </a:xfrm>
        </p:spPr>
        <p:txBody>
          <a:bodyPr/>
          <a:lstStyle/>
          <a:p>
            <a:pPr algn="ctr"/>
            <a:r>
              <a:rPr lang="en-US" dirty="0" smtClean="0"/>
              <a:t>BODY PARAGRAPHS CONTINUED </a:t>
            </a:r>
            <a:endParaRPr lang="en-US" dirty="0"/>
          </a:p>
        </p:txBody>
      </p:sp>
      <p:sp>
        <p:nvSpPr>
          <p:cNvPr id="3" name="TextBox 2"/>
          <p:cNvSpPr txBox="1"/>
          <p:nvPr/>
        </p:nvSpPr>
        <p:spPr>
          <a:xfrm>
            <a:off x="533400" y="1905000"/>
            <a:ext cx="8077200"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t>After you include your evidence, you must be sure you </a:t>
            </a:r>
            <a:r>
              <a:rPr lang="en-US" sz="2000" b="1" u="sng" dirty="0" smtClean="0"/>
              <a:t>explain the evidence’ significance </a:t>
            </a:r>
            <a:r>
              <a:rPr lang="en-US" sz="2000" dirty="0" smtClean="0"/>
              <a:t>to your paper WITHOUT saying “this is important to my essay because…” or “this proves my point about __________ because…”  or anything of the like.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You can have more than one piece of evidence in each body paragraph, but you must explain its significance BEFORE you move on for each piece. </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The final sentence in each body paragraph is the </a:t>
            </a:r>
            <a:r>
              <a:rPr lang="en-US" sz="2000" b="1" u="sng" dirty="0" smtClean="0"/>
              <a:t>clincher sentence</a:t>
            </a:r>
            <a:r>
              <a:rPr lang="en-US" sz="2000" dirty="0" smtClean="0"/>
              <a:t>.  This lets you summarize your paragraph’s point and helps you transition into the next paragraph’s idea.  Overall, the clincher helps your essay flow.</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381000"/>
            <a:ext cx="7955281" cy="838200"/>
          </a:xfrm>
        </p:spPr>
        <p:txBody>
          <a:bodyPr>
            <a:normAutofit/>
          </a:bodyPr>
          <a:lstStyle/>
          <a:p>
            <a:pPr algn="ctr"/>
            <a:r>
              <a:rPr lang="en-US" sz="4000" dirty="0" smtClean="0"/>
              <a:t>THE CONCLUSION </a:t>
            </a:r>
            <a:endParaRPr lang="en-US" sz="4000" dirty="0"/>
          </a:p>
        </p:txBody>
      </p:sp>
      <p:sp>
        <p:nvSpPr>
          <p:cNvPr id="4" name="TextBox 3"/>
          <p:cNvSpPr txBox="1"/>
          <p:nvPr/>
        </p:nvSpPr>
        <p:spPr>
          <a:xfrm>
            <a:off x="609600" y="1219200"/>
            <a:ext cx="8077200" cy="480131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Your conclusion is the reverse of your introduction. </a:t>
            </a:r>
          </a:p>
          <a:p>
            <a:endParaRPr lang="en-US" dirty="0" smtClean="0"/>
          </a:p>
          <a:p>
            <a:pPr marL="285750" indent="-285750">
              <a:buFont typeface="Arial" panose="020B0604020202020204" pitchFamily="34" charset="0"/>
              <a:buChar char="•"/>
            </a:pPr>
            <a:r>
              <a:rPr lang="en-US" dirty="0" smtClean="0"/>
              <a:t>You begin with a reworded thesis statement.  This reminds the reader what your essay’s purpose was.</a:t>
            </a:r>
          </a:p>
          <a:p>
            <a:endParaRPr lang="en-US" dirty="0" smtClean="0"/>
          </a:p>
          <a:p>
            <a:pPr marL="285750" indent="-285750">
              <a:buFont typeface="Arial" panose="020B0604020202020204" pitchFamily="34" charset="0"/>
              <a:buChar char="•"/>
            </a:pPr>
            <a:r>
              <a:rPr lang="en-US" dirty="0" smtClean="0"/>
              <a:t>After you reword your thesis, you write a summary of your essay’s points discussed within your body paragraphs.  This reminds the reader what you discussed as well as help them understand a concept if they didn’t get it the first time they read it. </a:t>
            </a:r>
          </a:p>
          <a:p>
            <a:endParaRPr lang="en-US" dirty="0" smtClean="0"/>
          </a:p>
          <a:p>
            <a:pPr marL="285750" indent="-285750">
              <a:buFont typeface="Arial" panose="020B0604020202020204" pitchFamily="34" charset="0"/>
              <a:buChar char="•"/>
            </a:pPr>
            <a:r>
              <a:rPr lang="en-US" dirty="0" smtClean="0"/>
              <a:t>You NEVER introduce new information within your conclusion paragraph…EVER.  </a:t>
            </a:r>
          </a:p>
          <a:p>
            <a:endParaRPr lang="en-US" dirty="0" smtClean="0"/>
          </a:p>
          <a:p>
            <a:pPr marL="285750" indent="-285750">
              <a:buFont typeface="Arial" panose="020B0604020202020204" pitchFamily="34" charset="0"/>
              <a:buChar char="•"/>
            </a:pPr>
            <a:r>
              <a:rPr lang="en-US" dirty="0" smtClean="0"/>
              <a:t>After your summary, you end with a final thought.  This is your final chance to “wow” the reader.  It is to be treated similarly as the hook; meaning, you can use a question, interesting fact, strong statement, or a quote. </a:t>
            </a:r>
            <a:endParaRPr lang="en-US" dirty="0"/>
          </a:p>
        </p:txBody>
      </p:sp>
    </p:spTree>
    <p:extLst>
      <p:ext uri="{BB962C8B-B14F-4D97-AF65-F5344CB8AC3E}">
        <p14:creationId xmlns:p14="http://schemas.microsoft.com/office/powerpoint/2010/main" xmlns="" val="390662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685800"/>
          </a:xfrm>
        </p:spPr>
        <p:txBody>
          <a:bodyPr/>
          <a:lstStyle/>
          <a:p>
            <a:pPr algn="ctr"/>
            <a:r>
              <a:rPr lang="en-US" dirty="0" smtClean="0"/>
              <a:t>How do I organize my essay?</a:t>
            </a:r>
            <a:endParaRPr lang="en-US" dirty="0"/>
          </a:p>
        </p:txBody>
      </p:sp>
      <p:sp>
        <p:nvSpPr>
          <p:cNvPr id="3" name="TextBox 2"/>
          <p:cNvSpPr txBox="1"/>
          <p:nvPr/>
        </p:nvSpPr>
        <p:spPr>
          <a:xfrm>
            <a:off x="533400" y="914400"/>
            <a:ext cx="8189976" cy="535531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Your essay must always start with the introduction and end with the conclusion.  The trouble comes to ordering the body paragraphs. </a:t>
            </a:r>
          </a:p>
          <a:p>
            <a:endParaRPr lang="en-US" dirty="0" smtClean="0"/>
          </a:p>
          <a:p>
            <a:pPr marL="285750" indent="-285750">
              <a:buFont typeface="Arial" panose="020B0604020202020204" pitchFamily="34" charset="0"/>
              <a:buChar char="•"/>
            </a:pPr>
            <a:r>
              <a:rPr lang="en-US" dirty="0" smtClean="0"/>
              <a:t>You need to “rank” your body paragraphs.  </a:t>
            </a:r>
          </a:p>
          <a:p>
            <a:pPr marL="742950" lvl="1" indent="-285750">
              <a:buFont typeface="Arial" panose="020B0604020202020204" pitchFamily="34" charset="0"/>
              <a:buChar char="•"/>
            </a:pPr>
            <a:r>
              <a:rPr lang="en-US" dirty="0" smtClean="0"/>
              <a:t>Pretend that each body paragraph is an ambassador for your essay.  </a:t>
            </a:r>
          </a:p>
          <a:p>
            <a:pPr marL="1200150" lvl="2" indent="-285750">
              <a:buFont typeface="Arial" panose="020B0604020202020204" pitchFamily="34" charset="0"/>
              <a:buChar char="•"/>
            </a:pPr>
            <a:r>
              <a:rPr lang="en-US" dirty="0" smtClean="0"/>
              <a:t>Which one is too shy and needs another to help it along?  This paragraph would be the one to start your body paragraphs.  </a:t>
            </a:r>
          </a:p>
          <a:p>
            <a:pPr marL="1200150" lvl="2" indent="-285750">
              <a:buFont typeface="Arial" panose="020B0604020202020204" pitchFamily="34" charset="0"/>
              <a:buChar char="•"/>
            </a:pPr>
            <a:r>
              <a:rPr lang="en-US" dirty="0" smtClean="0"/>
              <a:t>Which ambassador is very confident and can stand alone?  This paragraph, then, would be the last body paragraph (the one right before your conclusion).  </a:t>
            </a:r>
          </a:p>
          <a:p>
            <a:pPr marL="1200150" lvl="2" indent="-285750">
              <a:buFont typeface="Arial" panose="020B0604020202020204" pitchFamily="34" charset="0"/>
              <a:buChar char="•"/>
            </a:pPr>
            <a:r>
              <a:rPr lang="en-US" dirty="0" smtClean="0"/>
              <a:t>The remaining paragraphs would be in the middle of these two and ranked from worst to best (most shy to most confident) and ordered as such.  </a:t>
            </a:r>
          </a:p>
          <a:p>
            <a:pPr lvl="2"/>
            <a:endParaRPr lang="en-US" dirty="0" smtClean="0"/>
          </a:p>
          <a:p>
            <a:pPr marL="285750" indent="-285750">
              <a:buFont typeface="Arial" panose="020B0604020202020204" pitchFamily="34" charset="0"/>
              <a:buChar char="•"/>
            </a:pPr>
            <a:r>
              <a:rPr lang="en-US" dirty="0" smtClean="0"/>
              <a:t>You do this so that you end on a strong, lasting note with your audience.  This is very similar to when you are trying to convince your parents to let you do something: You use your BEST stuff last. </a:t>
            </a:r>
            <a:endParaRPr lang="en-US" dirty="0"/>
          </a:p>
        </p:txBody>
      </p:sp>
    </p:spTree>
    <p:extLst>
      <p:ext uri="{BB962C8B-B14F-4D97-AF65-F5344CB8AC3E}">
        <p14:creationId xmlns:p14="http://schemas.microsoft.com/office/powerpoint/2010/main" xmlns="" val="2987243582"/>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80</TotalTime>
  <Words>1276</Words>
  <Application>Microsoft Office PowerPoint</Application>
  <PresentationFormat>On-screen Show (4:3)</PresentationFormat>
  <Paragraphs>77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Vapor Trail</vt:lpstr>
      <vt:lpstr>Expository Writing</vt:lpstr>
      <vt:lpstr>What is an Expository Essay? </vt:lpstr>
      <vt:lpstr>Slide 3</vt:lpstr>
      <vt:lpstr>The Introduction </vt:lpstr>
      <vt:lpstr>Slide 5</vt:lpstr>
      <vt:lpstr>The body paragraphs</vt:lpstr>
      <vt:lpstr>BODY PARAGRAPHS CONTINUED </vt:lpstr>
      <vt:lpstr>Slide 8</vt:lpstr>
      <vt:lpstr>How do I organize my essay?</vt:lpstr>
      <vt:lpstr>Slide 10</vt:lpstr>
      <vt:lpstr>Slide 11</vt:lpstr>
    </vt:vector>
  </TitlesOfParts>
  <Company>Dwight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Expository Writing</dc:title>
  <dc:creator>pappasd</dc:creator>
  <cp:lastModifiedBy>pappasd</cp:lastModifiedBy>
  <cp:revision>11</cp:revision>
  <dcterms:created xsi:type="dcterms:W3CDTF">2016-10-04T19:09:45Z</dcterms:created>
  <dcterms:modified xsi:type="dcterms:W3CDTF">2017-02-15T12:48:18Z</dcterms:modified>
</cp:coreProperties>
</file>