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39487901-5095-482C-9DAC-D9436D21D512}" type="datetimeFigureOut">
              <a:rPr lang="en-US" smtClean="0"/>
              <a:pPr/>
              <a:t>11/30/2016</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984DE796-6D17-4A8A-BCFC-95BF23DBFC0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487901-5095-482C-9DAC-D9436D21D512}" type="datetimeFigureOut">
              <a:rPr lang="en-US" smtClean="0"/>
              <a:pPr/>
              <a:t>11/30/2016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4DE796-6D17-4A8A-BCFC-95BF23DBFC0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487901-5095-482C-9DAC-D9436D21D512}" type="datetimeFigureOut">
              <a:rPr lang="en-US" smtClean="0"/>
              <a:pPr/>
              <a:t>11/30/2016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4DE796-6D17-4A8A-BCFC-95BF23DBFC0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39487901-5095-482C-9DAC-D9436D21D512}" type="datetimeFigureOut">
              <a:rPr lang="en-US" smtClean="0"/>
              <a:pPr/>
              <a:t>11/30/2016</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984DE796-6D17-4A8A-BCFC-95BF23DBFC0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39487901-5095-482C-9DAC-D9436D21D512}" type="datetimeFigureOut">
              <a:rPr lang="en-US" smtClean="0"/>
              <a:pPr/>
              <a:t>11/30/2016</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984DE796-6D17-4A8A-BCFC-95BF23DBFC0D}"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39487901-5095-482C-9DAC-D9436D21D512}" type="datetimeFigureOut">
              <a:rPr lang="en-US" smtClean="0"/>
              <a:pPr/>
              <a:t>11/30/2016</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984DE796-6D17-4A8A-BCFC-95BF23DBFC0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39487901-5095-482C-9DAC-D9436D21D512}" type="datetimeFigureOut">
              <a:rPr lang="en-US" smtClean="0"/>
              <a:pPr/>
              <a:t>11/30/2016</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984DE796-6D17-4A8A-BCFC-95BF23DBFC0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9487901-5095-482C-9DAC-D9436D21D512}" type="datetimeFigureOut">
              <a:rPr lang="en-US" smtClean="0"/>
              <a:pPr/>
              <a:t>11/30/2016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4DE796-6D17-4A8A-BCFC-95BF23DBFC0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39487901-5095-482C-9DAC-D9436D21D512}" type="datetimeFigureOut">
              <a:rPr lang="en-US" smtClean="0"/>
              <a:pPr/>
              <a:t>11/30/2016</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984DE796-6D17-4A8A-BCFC-95BF23DBFC0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39487901-5095-482C-9DAC-D9436D21D512}" type="datetimeFigureOut">
              <a:rPr lang="en-US" smtClean="0"/>
              <a:pPr/>
              <a:t>11/30/2016</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984DE796-6D17-4A8A-BCFC-95BF23DBFC0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39487901-5095-482C-9DAC-D9436D21D512}" type="datetimeFigureOut">
              <a:rPr lang="en-US" smtClean="0"/>
              <a:pPr/>
              <a:t>11/30/2016</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984DE796-6D17-4A8A-BCFC-95BF23DBFC0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39487901-5095-482C-9DAC-D9436D21D512}" type="datetimeFigureOut">
              <a:rPr lang="en-US" smtClean="0"/>
              <a:pPr/>
              <a:t>11/30/2016</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984DE796-6D17-4A8A-BCFC-95BF23DBFC0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mailto:sexybaby69@yahoo.com"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Resumes and Cover Letters</a:t>
            </a:r>
            <a:endParaRPr lang="en-US" dirty="0"/>
          </a:p>
        </p:txBody>
      </p:sp>
      <p:sp>
        <p:nvSpPr>
          <p:cNvPr id="3" name="Subtitle 2"/>
          <p:cNvSpPr>
            <a:spLocks noGrp="1"/>
          </p:cNvSpPr>
          <p:nvPr>
            <p:ph type="subTitle" idx="1"/>
          </p:nvPr>
        </p:nvSpPr>
        <p:spPr>
          <a:xfrm>
            <a:off x="83344" y="2286000"/>
            <a:ext cx="9060656" cy="1752600"/>
          </a:xfrm>
        </p:spPr>
        <p:txBody>
          <a:bodyPr>
            <a:normAutofit/>
          </a:bodyPr>
          <a:lstStyle/>
          <a:p>
            <a:r>
              <a:rPr lang="en-US" sz="2400" b="1" dirty="0" smtClean="0"/>
              <a:t>What are they, what do they entail, why do I need them?</a:t>
            </a:r>
            <a:endParaRPr lang="en-US" sz="2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Cover Letter (cont)</a:t>
            </a:r>
            <a:endParaRPr lang="en-US" dirty="0"/>
          </a:p>
        </p:txBody>
      </p:sp>
      <p:sp>
        <p:nvSpPr>
          <p:cNvPr id="3" name="Text Placeholder 2"/>
          <p:cNvSpPr>
            <a:spLocks noGrp="1"/>
          </p:cNvSpPr>
          <p:nvPr>
            <p:ph type="body" idx="1"/>
          </p:nvPr>
        </p:nvSpPr>
        <p:spPr>
          <a:xfrm>
            <a:off x="381000" y="1633536"/>
            <a:ext cx="8229600" cy="4843464"/>
          </a:xfrm>
        </p:spPr>
        <p:txBody>
          <a:bodyPr/>
          <a:lstStyle/>
          <a:p>
            <a:pPr>
              <a:buFont typeface="Arial" pitchFamily="34" charset="0"/>
              <a:buChar char="•"/>
            </a:pPr>
            <a:r>
              <a:rPr lang="en-US" dirty="0" smtClean="0"/>
              <a:t>The third paragraph should indicate that you would like the opportunity to interview for the position you are applying for or to talk with the employer to learn more about their opportunities/hiring plans.  State what you will do to follow up, such as a phone call in two weeks (most companies say to not call; if that is the case, don’t follow up!).  If you will be in the employer’s location and could offer to schedule a visit, state when you could.  State that you would be glad to provide the employer with any additional information that they might need.  THANK THEM for his/her consideration/time.</a:t>
            </a:r>
          </a:p>
          <a:p>
            <a:pPr>
              <a:buFont typeface="Arial" pitchFamily="34" charset="0"/>
              <a:buChar char="•"/>
            </a:pPr>
            <a:r>
              <a:rPr lang="en-US" dirty="0" smtClean="0"/>
              <a:t>The closing line should say sincerely.  Leave space to sign your name.  Typing your name with a handwriting font is not okay.  Under your signed name, you must have your typed name.  If you have any enclosures, state that under your typed name.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Resumes</a:t>
            </a:r>
            <a:endParaRPr lang="en-US" dirty="0"/>
          </a:p>
        </p:txBody>
      </p:sp>
      <p:sp>
        <p:nvSpPr>
          <p:cNvPr id="3" name="Text Placeholder 2"/>
          <p:cNvSpPr>
            <a:spLocks noGrp="1"/>
          </p:cNvSpPr>
          <p:nvPr>
            <p:ph type="body" idx="1"/>
          </p:nvPr>
        </p:nvSpPr>
        <p:spPr>
          <a:xfrm>
            <a:off x="381000" y="1295400"/>
            <a:ext cx="8153400" cy="5181600"/>
          </a:xfrm>
        </p:spPr>
        <p:txBody>
          <a:bodyPr>
            <a:normAutofit lnSpcReduction="10000"/>
          </a:bodyPr>
          <a:lstStyle/>
          <a:p>
            <a:pPr>
              <a:buFont typeface="Arial" pitchFamily="34" charset="0"/>
              <a:buChar char="•"/>
            </a:pPr>
            <a:r>
              <a:rPr lang="en-US" dirty="0" smtClean="0"/>
              <a:t>They are designed to display your experiences, education, talents, skills, and accomplishments to possible employers and even schools. </a:t>
            </a:r>
          </a:p>
          <a:p>
            <a:pPr>
              <a:buFont typeface="Arial" pitchFamily="34" charset="0"/>
              <a:buChar char="•"/>
            </a:pPr>
            <a:r>
              <a:rPr lang="en-US" dirty="0" smtClean="0"/>
              <a:t>They are organized by category and then by date.</a:t>
            </a:r>
          </a:p>
          <a:p>
            <a:pPr lvl="1">
              <a:buFont typeface="Arial" pitchFamily="34" charset="0"/>
              <a:buChar char="•"/>
            </a:pPr>
            <a:r>
              <a:rPr lang="en-US" dirty="0" smtClean="0"/>
              <a:t>The newest/most recent date goes on top in that category, and the rest go in the following order. </a:t>
            </a:r>
          </a:p>
          <a:p>
            <a:pPr>
              <a:buFont typeface="Arial" pitchFamily="34" charset="0"/>
              <a:buChar char="•"/>
            </a:pPr>
            <a:r>
              <a:rPr lang="en-US" dirty="0" smtClean="0"/>
              <a:t>Resumes are ONE page in length</a:t>
            </a:r>
          </a:p>
          <a:p>
            <a:pPr lvl="1">
              <a:buFont typeface="Arial" pitchFamily="34" charset="0"/>
              <a:buChar char="•"/>
            </a:pPr>
            <a:r>
              <a:rPr lang="en-US" dirty="0" smtClean="0"/>
              <a:t>Employers don’t want something that is messy or long.  They need to spend their time finding candidates, not read a novel</a:t>
            </a:r>
          </a:p>
          <a:p>
            <a:pPr>
              <a:buFont typeface="Arial" pitchFamily="34" charset="0"/>
              <a:buChar char="•"/>
            </a:pPr>
            <a:r>
              <a:rPr lang="en-US" dirty="0" smtClean="0"/>
              <a:t>They are headed with your name, address, phone number, and email</a:t>
            </a:r>
          </a:p>
          <a:p>
            <a:pPr lvl="1">
              <a:buFont typeface="Arial" pitchFamily="34" charset="0"/>
              <a:buChar char="•"/>
            </a:pPr>
            <a:r>
              <a:rPr lang="en-US" dirty="0" smtClean="0"/>
              <a:t>  Your email must be professional.  It cannot be your </a:t>
            </a:r>
            <a:r>
              <a:rPr lang="en-US" dirty="0" smtClean="0">
                <a:hlinkClick r:id="rId2"/>
              </a:rPr>
              <a:t>sexybaby69@yahoo.com</a:t>
            </a:r>
            <a:r>
              <a:rPr lang="en-US" dirty="0" smtClean="0"/>
              <a:t> email address or anything like that.</a:t>
            </a:r>
          </a:p>
          <a:p>
            <a:pPr>
              <a:buFont typeface="Arial" pitchFamily="34" charset="0"/>
              <a:buChar char="•"/>
            </a:pPr>
            <a:r>
              <a:rPr lang="en-US" dirty="0" smtClean="0"/>
              <a:t>Resumes are easy to read</a:t>
            </a:r>
          </a:p>
          <a:p>
            <a:pPr lvl="1">
              <a:buFont typeface="Arial" pitchFamily="34" charset="0"/>
              <a:buChar char="•"/>
            </a:pPr>
            <a:r>
              <a:rPr lang="en-US" dirty="0" smtClean="0"/>
              <a:t>There are many people applying for the same thing as you; therefore, your employer wants something that is not cluttered</a:t>
            </a:r>
          </a:p>
          <a:p>
            <a:pPr lvl="1"/>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Resumes (Cont.)</a:t>
            </a:r>
            <a:endParaRPr lang="en-US" dirty="0"/>
          </a:p>
        </p:txBody>
      </p:sp>
      <p:sp>
        <p:nvSpPr>
          <p:cNvPr id="3" name="Text Placeholder 2"/>
          <p:cNvSpPr>
            <a:spLocks noGrp="1"/>
          </p:cNvSpPr>
          <p:nvPr>
            <p:ph type="body" idx="1"/>
          </p:nvPr>
        </p:nvSpPr>
        <p:spPr>
          <a:xfrm>
            <a:off x="381000" y="1524000"/>
            <a:ext cx="8229600" cy="3886200"/>
          </a:xfrm>
        </p:spPr>
        <p:txBody>
          <a:bodyPr>
            <a:normAutofit fontScale="92500" lnSpcReduction="20000"/>
          </a:bodyPr>
          <a:lstStyle/>
          <a:p>
            <a:r>
              <a:rPr lang="en-US" dirty="0" smtClean="0"/>
              <a:t>The categories for your resume are:</a:t>
            </a:r>
          </a:p>
          <a:p>
            <a:pPr marL="512064" indent="-457200">
              <a:buAutoNum type="arabicPeriod"/>
            </a:pPr>
            <a:r>
              <a:rPr lang="en-US" dirty="0" smtClean="0"/>
              <a:t>Objective—State the position you want clearly</a:t>
            </a:r>
          </a:p>
          <a:p>
            <a:pPr marL="512064" indent="-457200">
              <a:buAutoNum type="arabicPeriod"/>
            </a:pPr>
            <a:r>
              <a:rPr lang="en-US" dirty="0" smtClean="0"/>
              <a:t>Education—Start with high school and then college</a:t>
            </a:r>
          </a:p>
          <a:p>
            <a:pPr marL="512064" indent="-457200">
              <a:buAutoNum type="arabicPeriod"/>
            </a:pPr>
            <a:r>
              <a:rPr lang="en-US" dirty="0" smtClean="0"/>
              <a:t>Awards—School/not school related</a:t>
            </a:r>
          </a:p>
          <a:p>
            <a:pPr marL="1280160" lvl="1" indent="-457200">
              <a:buAutoNum type="arabicPeriod"/>
            </a:pPr>
            <a:r>
              <a:rPr lang="en-US" dirty="0" smtClean="0"/>
              <a:t>Trophies, recognition, honor roll, etc.</a:t>
            </a:r>
          </a:p>
          <a:p>
            <a:pPr marL="512064" indent="-457200">
              <a:buAutoNum type="arabicPeriod"/>
            </a:pPr>
            <a:r>
              <a:rPr lang="en-US" dirty="0" smtClean="0"/>
              <a:t>Extra Curricular—School/not school related</a:t>
            </a:r>
          </a:p>
          <a:p>
            <a:pPr marL="1280160" lvl="1" indent="-457200">
              <a:buAutoNum type="arabicPeriod"/>
            </a:pPr>
            <a:r>
              <a:rPr lang="en-US" dirty="0" smtClean="0"/>
              <a:t>Clubs, sports, etc</a:t>
            </a:r>
          </a:p>
          <a:p>
            <a:pPr marL="512064" indent="-457200">
              <a:buAutoNum type="arabicPeriod"/>
            </a:pPr>
            <a:r>
              <a:rPr lang="en-US" dirty="0" smtClean="0"/>
              <a:t>Work Experience—newest/most recent at start</a:t>
            </a:r>
          </a:p>
          <a:p>
            <a:pPr marL="512064" indent="-457200">
              <a:buAutoNum type="arabicPeriod"/>
            </a:pPr>
            <a:r>
              <a:rPr lang="en-US" dirty="0" smtClean="0"/>
              <a:t>Personal Skills</a:t>
            </a:r>
          </a:p>
          <a:p>
            <a:pPr marL="1280160" lvl="1" indent="-457200">
              <a:buAutoNum type="arabicPeriod"/>
            </a:pPr>
            <a:r>
              <a:rPr lang="en-US" dirty="0" smtClean="0"/>
              <a:t>Hard and soft skills</a:t>
            </a:r>
          </a:p>
          <a:p>
            <a:pPr marL="1563624" lvl="2" indent="-457200">
              <a:buAutoNum type="arabicPeriod"/>
            </a:pPr>
            <a:r>
              <a:rPr lang="en-US" dirty="0" smtClean="0"/>
              <a:t>Must use specific action verbs</a:t>
            </a:r>
          </a:p>
          <a:p>
            <a:pPr marL="512064" indent="-457200">
              <a:buAutoNum type="arabicPeriod"/>
            </a:pPr>
            <a:r>
              <a:rPr lang="en-US" dirty="0" smtClean="0"/>
              <a:t>References</a:t>
            </a:r>
          </a:p>
          <a:p>
            <a:pPr marL="1280160" lvl="1" indent="-457200">
              <a:buAutoNum type="arabicPeriod"/>
            </a:pPr>
            <a:r>
              <a:rPr lang="en-US" dirty="0" smtClean="0"/>
              <a:t>People who are not related to you and can provide a character reference for your employer. </a:t>
            </a:r>
            <a:endParaRPr lang="en-US" dirty="0"/>
          </a:p>
        </p:txBody>
      </p:sp>
      <p:sp>
        <p:nvSpPr>
          <p:cNvPr id="4" name="TextBox 3"/>
          <p:cNvSpPr txBox="1"/>
          <p:nvPr/>
        </p:nvSpPr>
        <p:spPr>
          <a:xfrm>
            <a:off x="381000" y="5562600"/>
            <a:ext cx="8382000" cy="646331"/>
          </a:xfrm>
          <a:prstGeom prst="rect">
            <a:avLst/>
          </a:prstGeom>
          <a:noFill/>
        </p:spPr>
        <p:txBody>
          <a:bodyPr wrap="square" rtlCol="0">
            <a:spAutoFit/>
          </a:bodyPr>
          <a:lstStyle/>
          <a:p>
            <a:pPr algn="ctr"/>
            <a:r>
              <a:rPr lang="en-US" b="1" dirty="0" smtClean="0"/>
              <a:t>Avoid using words like </a:t>
            </a:r>
            <a:r>
              <a:rPr lang="en-US" b="1" i="1" dirty="0" smtClean="0"/>
              <a:t>A, An, The, I, Me, My</a:t>
            </a:r>
          </a:p>
          <a:p>
            <a:pPr algn="ctr"/>
            <a:r>
              <a:rPr lang="en-US" b="1" dirty="0" smtClean="0"/>
              <a:t>Watch your verb tense</a:t>
            </a:r>
            <a:r>
              <a:rPr lang="en-US" b="1" i="1" dirty="0" smtClean="0"/>
              <a:t>!</a:t>
            </a:r>
            <a:endParaRPr lang="en-US" b="1"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Text Placeholder 2"/>
          <p:cNvSpPr>
            <a:spLocks noGrp="1"/>
          </p:cNvSpPr>
          <p:nvPr>
            <p:ph type="body" idx="1"/>
          </p:nvPr>
        </p:nvSpPr>
        <p:spPr>
          <a:xfrm>
            <a:off x="381000" y="1633536"/>
            <a:ext cx="8229600" cy="2286000"/>
          </a:xfrm>
        </p:spPr>
        <p:txBody>
          <a:bodyPr/>
          <a:lstStyle/>
          <a:p>
            <a:r>
              <a:rPr lang="en-US" dirty="0" smtClean="0"/>
              <a:t>Let’s look at our handout and practice with our verbs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Resume Formatting</a:t>
            </a:r>
            <a:endParaRPr lang="en-US" dirty="0"/>
          </a:p>
        </p:txBody>
      </p:sp>
      <p:sp>
        <p:nvSpPr>
          <p:cNvPr id="3" name="Text Placeholder 2"/>
          <p:cNvSpPr>
            <a:spLocks noGrp="1"/>
          </p:cNvSpPr>
          <p:nvPr>
            <p:ph type="body" idx="1"/>
          </p:nvPr>
        </p:nvSpPr>
        <p:spPr>
          <a:xfrm>
            <a:off x="381000" y="1633536"/>
            <a:ext cx="8001000" cy="4538664"/>
          </a:xfrm>
        </p:spPr>
        <p:txBody>
          <a:bodyPr>
            <a:normAutofit/>
          </a:bodyPr>
          <a:lstStyle/>
          <a:p>
            <a:pPr>
              <a:buFont typeface="Arial" pitchFamily="34" charset="0"/>
              <a:buChar char="•"/>
            </a:pPr>
            <a:r>
              <a:rPr lang="en-US" dirty="0" smtClean="0"/>
              <a:t>Use Times New Roman size 11 or 12 (whatever you use, it must be the same throughout the paper)</a:t>
            </a:r>
          </a:p>
          <a:p>
            <a:pPr>
              <a:buFont typeface="Arial" pitchFamily="34" charset="0"/>
              <a:buChar char="•"/>
            </a:pPr>
            <a:r>
              <a:rPr lang="en-US" dirty="0" smtClean="0"/>
              <a:t>Increase the size of your category headings and your name</a:t>
            </a:r>
          </a:p>
          <a:p>
            <a:pPr>
              <a:buFont typeface="Arial" pitchFamily="34" charset="0"/>
              <a:buChar char="•"/>
            </a:pPr>
            <a:r>
              <a:rPr lang="en-US" dirty="0" smtClean="0"/>
              <a:t>Use bold, underline, or all caps to distinguish the category headings.  </a:t>
            </a:r>
          </a:p>
          <a:p>
            <a:pPr lvl="1">
              <a:buFont typeface="Arial" pitchFamily="34" charset="0"/>
              <a:buChar char="•"/>
            </a:pPr>
            <a:r>
              <a:rPr lang="en-US" dirty="0" smtClean="0"/>
              <a:t>Everything must be the same!</a:t>
            </a:r>
          </a:p>
          <a:p>
            <a:pPr>
              <a:buFont typeface="Arial" pitchFamily="34" charset="0"/>
              <a:buChar char="•"/>
            </a:pPr>
            <a:r>
              <a:rPr lang="en-US" dirty="0" smtClean="0"/>
              <a:t>Space consistently</a:t>
            </a:r>
          </a:p>
          <a:p>
            <a:pPr>
              <a:buFont typeface="Arial" pitchFamily="34" charset="0"/>
              <a:buChar char="•"/>
            </a:pPr>
            <a:r>
              <a:rPr lang="en-US" dirty="0" smtClean="0"/>
              <a:t>Make sure all entries of one type (category, roles, etc) are indented to the same level</a:t>
            </a:r>
          </a:p>
          <a:p>
            <a:pPr>
              <a:buFont typeface="Arial" pitchFamily="34" charset="0"/>
              <a:buChar char="•"/>
            </a:pPr>
            <a:r>
              <a:rPr lang="en-US" dirty="0" smtClean="0"/>
              <a:t>Use plain bullets (circles, dashes, squares)</a:t>
            </a:r>
          </a:p>
          <a:p>
            <a:pPr>
              <a:buFont typeface="Arial" pitchFamily="34" charset="0"/>
              <a:buChar char="•"/>
            </a:pPr>
            <a:r>
              <a:rPr lang="en-US" dirty="0" smtClean="0"/>
              <a:t>List your dates consistently.  </a:t>
            </a:r>
          </a:p>
          <a:p>
            <a:pPr lvl="1">
              <a:buFont typeface="Arial" pitchFamily="34" charset="0"/>
              <a:buChar char="•"/>
            </a:pPr>
            <a:r>
              <a:rPr lang="en-US" dirty="0" smtClean="0"/>
              <a:t>For ease, just use the year</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Cover Letters</a:t>
            </a:r>
            <a:endParaRPr lang="en-US" dirty="0"/>
          </a:p>
        </p:txBody>
      </p:sp>
      <p:sp>
        <p:nvSpPr>
          <p:cNvPr id="3" name="Text Placeholder 2"/>
          <p:cNvSpPr>
            <a:spLocks noGrp="1"/>
          </p:cNvSpPr>
          <p:nvPr>
            <p:ph type="body" idx="1"/>
          </p:nvPr>
        </p:nvSpPr>
        <p:spPr>
          <a:xfrm>
            <a:off x="381000" y="1633536"/>
            <a:ext cx="8001000" cy="4691064"/>
          </a:xfrm>
        </p:spPr>
        <p:txBody>
          <a:bodyPr>
            <a:normAutofit lnSpcReduction="10000"/>
          </a:bodyPr>
          <a:lstStyle/>
          <a:p>
            <a:pPr>
              <a:buFont typeface="Arial" pitchFamily="34" charset="0"/>
              <a:buChar char="•"/>
            </a:pPr>
            <a:r>
              <a:rPr lang="en-US" sz="2400" dirty="0" smtClean="0"/>
              <a:t>Cover letters are always paired with resumes.</a:t>
            </a:r>
          </a:p>
          <a:p>
            <a:pPr>
              <a:buFont typeface="Arial" pitchFamily="34" charset="0"/>
              <a:buChar char="•"/>
            </a:pPr>
            <a:r>
              <a:rPr lang="en-US" sz="2400" dirty="0" smtClean="0"/>
              <a:t>Cover letters consist of three paragraphs.  Each paragraph discusses certain aspects about you and your resume. </a:t>
            </a:r>
          </a:p>
          <a:p>
            <a:pPr>
              <a:buFont typeface="Arial" pitchFamily="34" charset="0"/>
              <a:buChar char="•"/>
            </a:pPr>
            <a:r>
              <a:rPr lang="en-US" sz="2400" dirty="0" smtClean="0"/>
              <a:t>You explain why you are sending a resume, state how you learned about the position you are applying for, convince the reader to look at your resume, call attention to elements of your background, reflect your attitude, and indicate that you will follow up regarding you’re application. </a:t>
            </a:r>
          </a:p>
          <a:p>
            <a:pPr>
              <a:buFont typeface="Arial" pitchFamily="34" charset="0"/>
              <a:buChar char="•"/>
            </a:pPr>
            <a:r>
              <a:rPr lang="en-US" sz="2400" dirty="0" smtClean="0"/>
              <a:t>The header and font from your resume must match your cover letter’s</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Cover Letters (cont)</a:t>
            </a:r>
            <a:endParaRPr lang="en-US" dirty="0"/>
          </a:p>
        </p:txBody>
      </p:sp>
      <p:sp>
        <p:nvSpPr>
          <p:cNvPr id="3" name="Text Placeholder 2"/>
          <p:cNvSpPr>
            <a:spLocks noGrp="1"/>
          </p:cNvSpPr>
          <p:nvPr>
            <p:ph type="body" idx="1"/>
          </p:nvPr>
        </p:nvSpPr>
        <p:spPr>
          <a:xfrm>
            <a:off x="381000" y="1633536"/>
            <a:ext cx="8305800" cy="4843464"/>
          </a:xfrm>
        </p:spPr>
        <p:txBody>
          <a:bodyPr>
            <a:normAutofit/>
          </a:bodyPr>
          <a:lstStyle/>
          <a:p>
            <a:pPr>
              <a:buFont typeface="Arial" pitchFamily="34" charset="0"/>
              <a:buChar char="•"/>
            </a:pPr>
            <a:r>
              <a:rPr lang="en-US" sz="2400" dirty="0" smtClean="0"/>
              <a:t>Your cover letter should have a header that is identical to your resume’s.</a:t>
            </a:r>
          </a:p>
          <a:p>
            <a:pPr>
              <a:buFont typeface="Arial" pitchFamily="34" charset="0"/>
              <a:buChar char="•"/>
            </a:pPr>
            <a:r>
              <a:rPr lang="en-US" sz="2400" dirty="0" smtClean="0"/>
              <a:t>Your cover letter must have an address and contact info. of your potential employer/school. </a:t>
            </a:r>
          </a:p>
          <a:p>
            <a:pPr>
              <a:buFont typeface="Arial" pitchFamily="34" charset="0"/>
              <a:buChar char="•"/>
            </a:pPr>
            <a:r>
              <a:rPr lang="en-US" sz="2400" dirty="0" smtClean="0"/>
              <a:t>Under the contact information of the employer, you must put the date you wrote the cover letter.</a:t>
            </a:r>
          </a:p>
          <a:p>
            <a:pPr>
              <a:buFont typeface="Arial" pitchFamily="34" charset="0"/>
              <a:buChar char="•"/>
            </a:pPr>
            <a:r>
              <a:rPr lang="en-US" sz="2400" dirty="0" smtClean="0"/>
              <a:t>Under the date, you begin your letter with a </a:t>
            </a:r>
            <a:r>
              <a:rPr lang="en-US" sz="2400" smtClean="0"/>
              <a:t>salutation line. </a:t>
            </a:r>
            <a:endParaRPr lang="en-US" sz="2400" dirty="0" smtClean="0"/>
          </a:p>
          <a:p>
            <a:pPr>
              <a:buFont typeface="Arial" pitchFamily="34" charset="0"/>
              <a:buChar char="•"/>
            </a:pPr>
            <a:r>
              <a:rPr lang="en-US" sz="2400" dirty="0" smtClean="0"/>
              <a:t>If you know who is doing the hiring process/interviewing you, you must put their name.</a:t>
            </a:r>
          </a:p>
          <a:p>
            <a:pPr lvl="1">
              <a:buFont typeface="Arial" pitchFamily="34" charset="0"/>
              <a:buChar char="•"/>
            </a:pPr>
            <a:r>
              <a:rPr lang="en-US" sz="2200" dirty="0" smtClean="0"/>
              <a:t>  If you do not, you greet with “To Whom It May  Concern” on the salutation line of your cover  letter. </a:t>
            </a:r>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Cover Letter (cont)</a:t>
            </a:r>
            <a:endParaRPr lang="en-US" dirty="0"/>
          </a:p>
        </p:txBody>
      </p:sp>
      <p:sp>
        <p:nvSpPr>
          <p:cNvPr id="3" name="Text Placeholder 2"/>
          <p:cNvSpPr>
            <a:spLocks noGrp="1"/>
          </p:cNvSpPr>
          <p:nvPr>
            <p:ph type="body" idx="1"/>
          </p:nvPr>
        </p:nvSpPr>
        <p:spPr>
          <a:xfrm>
            <a:off x="381000" y="1633536"/>
            <a:ext cx="8305800" cy="4995864"/>
          </a:xfrm>
        </p:spPr>
        <p:txBody>
          <a:bodyPr/>
          <a:lstStyle/>
          <a:p>
            <a:r>
              <a:rPr lang="en-US" sz="2800" dirty="0" smtClean="0"/>
              <a:t>The first paragraph will discuss why you are applying for the position.  You will also explain how you learned of their school/organization and how you learned of the open position. This paragraph will also contain BASIC information about yourself that you believe is important for them to know (something that they might not get from your resume).</a:t>
            </a:r>
          </a:p>
          <a:p>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Cover Letter (cont)</a:t>
            </a:r>
            <a:endParaRPr lang="en-US" dirty="0"/>
          </a:p>
        </p:txBody>
      </p:sp>
      <p:sp>
        <p:nvSpPr>
          <p:cNvPr id="3" name="Text Placeholder 2"/>
          <p:cNvSpPr>
            <a:spLocks noGrp="1"/>
          </p:cNvSpPr>
          <p:nvPr>
            <p:ph type="body" idx="1"/>
          </p:nvPr>
        </p:nvSpPr>
        <p:spPr>
          <a:xfrm>
            <a:off x="381000" y="1633536"/>
            <a:ext cx="8382000" cy="4995864"/>
          </a:xfrm>
        </p:spPr>
        <p:txBody>
          <a:bodyPr/>
          <a:lstStyle/>
          <a:p>
            <a:pPr>
              <a:buFont typeface="Arial" pitchFamily="34" charset="0"/>
              <a:buChar char="•"/>
            </a:pPr>
            <a:r>
              <a:rPr lang="en-US" dirty="0" smtClean="0"/>
              <a:t>The second paragraph states why you are interested in the position or what the position entails.  You must be specific!  </a:t>
            </a:r>
          </a:p>
          <a:p>
            <a:pPr>
              <a:buFont typeface="Arial" pitchFamily="34" charset="0"/>
              <a:buChar char="•"/>
            </a:pPr>
            <a:r>
              <a:rPr lang="en-US" dirty="0" smtClean="0"/>
              <a:t>You must demonstrate that you know enough about the potential employer/position to show your interest and to properly relate your background to the employer.  </a:t>
            </a:r>
          </a:p>
          <a:p>
            <a:pPr>
              <a:buFont typeface="Arial" pitchFamily="34" charset="0"/>
              <a:buChar char="•"/>
            </a:pPr>
            <a:r>
              <a:rPr lang="en-US" dirty="0" smtClean="0"/>
              <a:t>Mention specific qualifications (hard/soft skills) that make you a good fit for the employer’s needs.  FOCUS ON WHAT YOU CAN DO FOR THEM, NOT WHAT THEY CAN DO FOR YOU! </a:t>
            </a:r>
          </a:p>
          <a:p>
            <a:pPr>
              <a:buFont typeface="Arial" pitchFamily="34" charset="0"/>
              <a:buChar char="•"/>
            </a:pPr>
            <a:r>
              <a:rPr lang="en-US" dirty="0" smtClean="0"/>
              <a:t> This paragraph is also where you will explain in more detail the relevant items in your resume (education, work experience, etc…)</a:t>
            </a:r>
          </a:p>
          <a:p>
            <a:pPr>
              <a:buFont typeface="Arial" pitchFamily="34" charset="0"/>
              <a:buChar char="•"/>
            </a:pPr>
            <a:r>
              <a:rPr lang="en-US" dirty="0" smtClean="0"/>
              <a:t>You must refer to the fact that your resume is enclosed (with this cover letter).  If you have any other items, you must refer that those items are enclosed as well if they are required to apply for the position (ex: references, documents like transcripts, etc…)</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416</TotalTime>
  <Words>975</Words>
  <Application>Microsoft Office PowerPoint</Application>
  <PresentationFormat>On-screen Show (4:3)</PresentationFormat>
  <Paragraphs>63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Verve</vt:lpstr>
      <vt:lpstr>Resumes and Cover Letters</vt:lpstr>
      <vt:lpstr>Resumes</vt:lpstr>
      <vt:lpstr>Resumes (Cont.)</vt:lpstr>
      <vt:lpstr>Practice</vt:lpstr>
      <vt:lpstr>Resume Formatting</vt:lpstr>
      <vt:lpstr>Cover Letters</vt:lpstr>
      <vt:lpstr>Cover Letters (cont)</vt:lpstr>
      <vt:lpstr>Cover Letter (cont)</vt:lpstr>
      <vt:lpstr>Cover Letter (cont)</vt:lpstr>
      <vt:lpstr>Cover Letter (cont)</vt:lpstr>
    </vt:vector>
  </TitlesOfParts>
  <Company>Dwight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Resumes and Cover Letters</dc:title>
  <dc:creator>pappasd</dc:creator>
  <cp:lastModifiedBy>pappasd</cp:lastModifiedBy>
  <cp:revision>14</cp:revision>
  <dcterms:created xsi:type="dcterms:W3CDTF">2016-11-29T15:19:22Z</dcterms:created>
  <dcterms:modified xsi:type="dcterms:W3CDTF">2016-11-30T16:05:34Z</dcterms:modified>
</cp:coreProperties>
</file>