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31" r:id="rId75"/>
    <p:sldId id="332" r:id="rId76"/>
    <p:sldId id="333" r:id="rId77"/>
    <p:sldId id="334" r:id="rId78"/>
    <p:sldId id="329" r:id="rId7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142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EE1F0A-E926-4699-8532-A037544138B6}" type="datetimeFigureOut">
              <a:rPr lang="en-US" smtClean="0"/>
              <a:pPr/>
              <a:t>11/20/2016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2742C6-689F-439A-8D61-BD0D06FBCD0C}" type="slidenum">
              <a:rPr lang="en-US" smtClean="0"/>
              <a:pPr/>
              <a:t>‹#›</a:t>
            </a:fld>
            <a:endParaRPr lang="en-US"/>
          </a:p>
        </p:txBody>
      </p:sp>
    </p:spTree>
    <p:extLst>
      <p:ext uri="{BB962C8B-B14F-4D97-AF65-F5344CB8AC3E}">
        <p14:creationId xmlns:p14="http://schemas.microsoft.com/office/powerpoint/2010/main" val="3231083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2742C6-689F-439A-8D61-BD0D06FBCD0C}" type="slidenum">
              <a:rPr lang="en-US" smtClean="0"/>
              <a:pPr/>
              <a:t>15</a:t>
            </a:fld>
            <a:endParaRPr lang="en-US"/>
          </a:p>
        </p:txBody>
      </p:sp>
    </p:spTree>
    <p:extLst>
      <p:ext uri="{BB962C8B-B14F-4D97-AF65-F5344CB8AC3E}">
        <p14:creationId xmlns:p14="http://schemas.microsoft.com/office/powerpoint/2010/main" val="1463623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FE2426F-AFA7-4696-AE86-D24B1A91A1CE}" type="datetimeFigureOut">
              <a:rPr lang="en-US" smtClean="0"/>
              <a:pPr/>
              <a:t>11/20/2016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7E441E2-ADC4-4BE8-96A4-13E49ACA81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E2426F-AFA7-4696-AE86-D24B1A91A1CE}" type="datetimeFigureOut">
              <a:rPr lang="en-US" smtClean="0"/>
              <a:pPr/>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441E2-ADC4-4BE8-96A4-13E49ACA81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E2426F-AFA7-4696-AE86-D24B1A91A1CE}" type="datetimeFigureOut">
              <a:rPr lang="en-US" smtClean="0"/>
              <a:pPr/>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441E2-ADC4-4BE8-96A4-13E49ACA81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FE2426F-AFA7-4696-AE86-D24B1A91A1CE}" type="datetimeFigureOut">
              <a:rPr lang="en-US" smtClean="0"/>
              <a:pPr/>
              <a:t>11/20/2016</a:t>
            </a:fld>
            <a:endParaRPr lang="en-US"/>
          </a:p>
        </p:txBody>
      </p:sp>
      <p:sp>
        <p:nvSpPr>
          <p:cNvPr id="9" name="Slide Number Placeholder 8"/>
          <p:cNvSpPr>
            <a:spLocks noGrp="1"/>
          </p:cNvSpPr>
          <p:nvPr>
            <p:ph type="sldNum" sz="quarter" idx="15"/>
          </p:nvPr>
        </p:nvSpPr>
        <p:spPr/>
        <p:txBody>
          <a:bodyPr rtlCol="0"/>
          <a:lstStyle/>
          <a:p>
            <a:fld id="{87E441E2-ADC4-4BE8-96A4-13E49ACA81B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FE2426F-AFA7-4696-AE86-D24B1A91A1CE}" type="datetimeFigureOut">
              <a:rPr lang="en-US" smtClean="0"/>
              <a:pPr/>
              <a:t>11/20/2016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7E441E2-ADC4-4BE8-96A4-13E49ACA81B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FE2426F-AFA7-4696-AE86-D24B1A91A1CE}" type="datetimeFigureOut">
              <a:rPr lang="en-US" smtClean="0"/>
              <a:pPr/>
              <a:t>11/20/2016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441E2-ADC4-4BE8-96A4-13E49ACA81B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FE2426F-AFA7-4696-AE86-D24B1A91A1CE}" type="datetimeFigureOut">
              <a:rPr lang="en-US" smtClean="0"/>
              <a:pPr/>
              <a:t>11/20/2016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E441E2-ADC4-4BE8-96A4-13E49ACA81B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FE2426F-AFA7-4696-AE86-D24B1A91A1CE}" type="datetimeFigureOut">
              <a:rPr lang="en-US" smtClean="0"/>
              <a:pPr/>
              <a:t>11/20/2016</a:t>
            </a:fld>
            <a:endParaRPr lang="en-US"/>
          </a:p>
        </p:txBody>
      </p:sp>
      <p:sp>
        <p:nvSpPr>
          <p:cNvPr id="7" name="Slide Number Placeholder 6"/>
          <p:cNvSpPr>
            <a:spLocks noGrp="1"/>
          </p:cNvSpPr>
          <p:nvPr>
            <p:ph type="sldNum" sz="quarter" idx="11"/>
          </p:nvPr>
        </p:nvSpPr>
        <p:spPr/>
        <p:txBody>
          <a:bodyPr rtlCol="0"/>
          <a:lstStyle/>
          <a:p>
            <a:fld id="{87E441E2-ADC4-4BE8-96A4-13E49ACA81B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E2426F-AFA7-4696-AE86-D24B1A91A1CE}" type="datetimeFigureOut">
              <a:rPr lang="en-US" smtClean="0"/>
              <a:pPr/>
              <a:t>11/20/2016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E441E2-ADC4-4BE8-96A4-13E49ACA81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FE2426F-AFA7-4696-AE86-D24B1A91A1CE}" type="datetimeFigureOut">
              <a:rPr lang="en-US" smtClean="0"/>
              <a:pPr/>
              <a:t>11/20/2016</a:t>
            </a:fld>
            <a:endParaRPr lang="en-US"/>
          </a:p>
        </p:txBody>
      </p:sp>
      <p:sp>
        <p:nvSpPr>
          <p:cNvPr id="22" name="Slide Number Placeholder 21"/>
          <p:cNvSpPr>
            <a:spLocks noGrp="1"/>
          </p:cNvSpPr>
          <p:nvPr>
            <p:ph type="sldNum" sz="quarter" idx="15"/>
          </p:nvPr>
        </p:nvSpPr>
        <p:spPr/>
        <p:txBody>
          <a:bodyPr rtlCol="0"/>
          <a:lstStyle/>
          <a:p>
            <a:fld id="{87E441E2-ADC4-4BE8-96A4-13E49ACA81B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FE2426F-AFA7-4696-AE86-D24B1A91A1CE}" type="datetimeFigureOut">
              <a:rPr lang="en-US" smtClean="0"/>
              <a:pPr/>
              <a:t>11/20/2016</a:t>
            </a:fld>
            <a:endParaRPr lang="en-US"/>
          </a:p>
        </p:txBody>
      </p:sp>
      <p:sp>
        <p:nvSpPr>
          <p:cNvPr id="18" name="Slide Number Placeholder 17"/>
          <p:cNvSpPr>
            <a:spLocks noGrp="1"/>
          </p:cNvSpPr>
          <p:nvPr>
            <p:ph type="sldNum" sz="quarter" idx="11"/>
          </p:nvPr>
        </p:nvSpPr>
        <p:spPr/>
        <p:txBody>
          <a:bodyPr rtlCol="0"/>
          <a:lstStyle/>
          <a:p>
            <a:fld id="{87E441E2-ADC4-4BE8-96A4-13E49ACA81B4}"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FE2426F-AFA7-4696-AE86-D24B1A91A1CE}" type="datetimeFigureOut">
              <a:rPr lang="en-US" smtClean="0"/>
              <a:pPr/>
              <a:t>11/20/2016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7E441E2-ADC4-4BE8-96A4-13E49ACA81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685800"/>
            <a:ext cx="6172200" cy="1894362"/>
          </a:xfrm>
        </p:spPr>
        <p:txBody>
          <a:bodyPr/>
          <a:lstStyle/>
          <a:p>
            <a:r>
              <a:rPr lang="en-US" dirty="0" smtClean="0"/>
              <a:t>Catcher in the Rye</a:t>
            </a:r>
            <a:endParaRPr lang="en-US" dirty="0"/>
          </a:p>
        </p:txBody>
      </p:sp>
      <p:sp>
        <p:nvSpPr>
          <p:cNvPr id="3" name="Subtitle 2"/>
          <p:cNvSpPr>
            <a:spLocks noGrp="1"/>
          </p:cNvSpPr>
          <p:nvPr>
            <p:ph type="subTitle" idx="1"/>
          </p:nvPr>
        </p:nvSpPr>
        <p:spPr/>
        <p:txBody>
          <a:bodyPr/>
          <a:lstStyle/>
          <a:p>
            <a:r>
              <a:rPr lang="en-US" dirty="0" smtClean="0"/>
              <a:t>Review Game </a:t>
            </a:r>
            <a:endParaRPr lang="en-US" dirty="0"/>
          </a:p>
        </p:txBody>
      </p:sp>
      <p:pic>
        <p:nvPicPr>
          <p:cNvPr id="1028" name="Picture 4" descr="Catcher in the Rye (cover), Rich Johnson | Imitation of Life | Pinter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3207594"/>
            <a:ext cx="2667000" cy="366815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olden Caulfield ( The Catcher in the Rye, JD Saling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4600" y="2667000"/>
            <a:ext cx="2319403" cy="211838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sp.yimg.com/xj/th?id=OIP.Mf21abe48efa08b176ef7d8a6f197c592o0&amp;pid=15.1&amp;P=0&amp;w=300&amp;h=30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381000"/>
            <a:ext cx="2438400" cy="184505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sp.yimg.com/xj/th?id=OIP.Mb8e7bd15804409cdd4e54dc2103da7abH0&amp;pid=15.1&amp;P=0&amp;w=300&amp;h=30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228600"/>
            <a:ext cx="1825625" cy="15335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57400" y="533400"/>
            <a:ext cx="6172200" cy="1371600"/>
          </a:xfrm>
        </p:spPr>
        <p:txBody>
          <a:bodyPr>
            <a:noAutofit/>
          </a:bodyPr>
          <a:lstStyle/>
          <a:p>
            <a:r>
              <a:rPr lang="en-US" sz="6600" dirty="0" smtClean="0"/>
              <a:t>What is the symbolism behind the title </a:t>
            </a:r>
            <a:r>
              <a:rPr lang="en-US" sz="6600" i="1" dirty="0" smtClean="0"/>
              <a:t>Catcher in the Rye</a:t>
            </a:r>
            <a:r>
              <a:rPr lang="en-US" sz="6600" dirty="0" smtClean="0"/>
              <a:t>?</a:t>
            </a:r>
            <a:endParaRPr lang="en-US" sz="6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228600"/>
            <a:ext cx="7467600" cy="4801314"/>
          </a:xfrm>
          <a:prstGeom prst="rect">
            <a:avLst/>
          </a:prstGeom>
          <a:noFill/>
        </p:spPr>
        <p:txBody>
          <a:bodyPr wrap="square" rtlCol="0">
            <a:spAutoFit/>
          </a:bodyPr>
          <a:lstStyle/>
          <a:p>
            <a:r>
              <a:rPr lang="en-US" dirty="0" smtClean="0"/>
              <a:t>Answer:</a:t>
            </a:r>
          </a:p>
          <a:p>
            <a:endParaRPr lang="en-US" dirty="0"/>
          </a:p>
          <a:p>
            <a:pPr>
              <a:buFont typeface="Arial" pitchFamily="34" charset="0"/>
              <a:buChar char="•"/>
            </a:pPr>
            <a:r>
              <a:rPr lang="en-US" sz="3600" dirty="0" smtClean="0"/>
              <a:t>In baseball, a catcher is the only one to face his own teammates; therefore, Holden remains outside society’s norm by rejecting adulthood.</a:t>
            </a:r>
          </a:p>
          <a:p>
            <a:pPr>
              <a:buFont typeface="Arial" pitchFamily="34" charset="0"/>
              <a:buChar char="•"/>
            </a:pPr>
            <a:r>
              <a:rPr lang="en-US" sz="3600" dirty="0" smtClean="0"/>
              <a:t>Holden wants to protect children from </a:t>
            </a:r>
            <a:r>
              <a:rPr lang="en-US" sz="3600" dirty="0" smtClean="0"/>
              <a:t>adulthood/death</a:t>
            </a:r>
            <a:endParaRPr lang="en-US" sz="3600"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05000" y="457200"/>
            <a:ext cx="6172200" cy="1371600"/>
          </a:xfrm>
        </p:spPr>
        <p:txBody>
          <a:bodyPr>
            <a:noAutofit/>
          </a:bodyPr>
          <a:lstStyle/>
          <a:p>
            <a:r>
              <a:rPr lang="en-US" sz="6600" dirty="0" smtClean="0"/>
              <a:t>Why does Holden want to protect children so badly?</a:t>
            </a:r>
            <a:endParaRPr lang="en-US" sz="6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457200"/>
            <a:ext cx="7315200" cy="5078313"/>
          </a:xfrm>
          <a:prstGeom prst="rect">
            <a:avLst/>
          </a:prstGeom>
          <a:noFill/>
        </p:spPr>
        <p:txBody>
          <a:bodyPr wrap="square" rtlCol="0">
            <a:spAutoFit/>
          </a:bodyPr>
          <a:lstStyle/>
          <a:p>
            <a:r>
              <a:rPr lang="en-US" dirty="0" smtClean="0"/>
              <a:t>Answer:</a:t>
            </a:r>
          </a:p>
          <a:p>
            <a:endParaRPr lang="en-US" dirty="0"/>
          </a:p>
          <a:p>
            <a:endParaRPr lang="en-US" dirty="0" smtClean="0"/>
          </a:p>
          <a:p>
            <a:pPr>
              <a:buFont typeface="Arial" pitchFamily="34" charset="0"/>
              <a:buChar char="•"/>
            </a:pPr>
            <a:r>
              <a:rPr lang="en-US" sz="5400" dirty="0" smtClean="0"/>
              <a:t>Holden feels he must protect children because he could not protect Allie.</a:t>
            </a:r>
          </a:p>
          <a:p>
            <a:endParaRPr lang="en-US" dirty="0" smtClean="0"/>
          </a:p>
          <a:p>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4600" y="609600"/>
            <a:ext cx="6172200" cy="5943600"/>
          </a:xfrm>
        </p:spPr>
        <p:txBody>
          <a:bodyPr>
            <a:noAutofit/>
          </a:bodyPr>
          <a:lstStyle/>
          <a:p>
            <a:r>
              <a:rPr lang="en-US" sz="2000" dirty="0" smtClean="0"/>
              <a:t>What is the significance of the following quote?</a:t>
            </a:r>
            <a:endParaRPr lang="en-US" sz="2400" dirty="0"/>
          </a:p>
          <a:p>
            <a:r>
              <a:rPr lang="en-US" sz="2800" dirty="0" smtClean="0"/>
              <a:t>“All the kids kept trying to grab for the gold ring, and so was old Phoebe, and I was sort of afraid that she’d fall off the …horse, but I didn’t say anything or do anything.  The thing with kids is, if they want to grab for the gold ring, you have to let them do it, and not say anything.  If they fall off, they fall off, but it’s bad if you say anything to them.”</a:t>
            </a:r>
            <a:endParaRPr lang="en-US" sz="2800" dirty="0"/>
          </a:p>
        </p:txBody>
      </p:sp>
    </p:spTree>
    <p:extLst>
      <p:ext uri="{BB962C8B-B14F-4D97-AF65-F5344CB8AC3E}">
        <p14:creationId xmlns:p14="http://schemas.microsoft.com/office/powerpoint/2010/main" val="3878648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838200"/>
            <a:ext cx="5410200" cy="5078313"/>
          </a:xfrm>
          <a:prstGeom prst="rect">
            <a:avLst/>
          </a:prstGeom>
          <a:noFill/>
        </p:spPr>
        <p:txBody>
          <a:bodyPr wrap="square" rtlCol="0">
            <a:spAutoFit/>
          </a:bodyPr>
          <a:lstStyle/>
          <a:p>
            <a:r>
              <a:rPr lang="en-US" dirty="0" smtClean="0"/>
              <a:t>Answer:</a:t>
            </a:r>
          </a:p>
          <a:p>
            <a:endParaRPr lang="en-US" dirty="0"/>
          </a:p>
          <a:p>
            <a:r>
              <a:rPr lang="en-US" sz="5400" dirty="0" smtClean="0"/>
              <a:t>Holden realizes that children must grow up and do things on their own. </a:t>
            </a:r>
          </a:p>
          <a:p>
            <a:endParaRPr lang="en-US" dirty="0"/>
          </a:p>
        </p:txBody>
      </p:sp>
    </p:spTree>
    <p:extLst>
      <p:ext uri="{BB962C8B-B14F-4D97-AF65-F5344CB8AC3E}">
        <p14:creationId xmlns:p14="http://schemas.microsoft.com/office/powerpoint/2010/main" val="1001844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0" y="762000"/>
            <a:ext cx="6172200" cy="1371600"/>
          </a:xfrm>
        </p:spPr>
        <p:txBody>
          <a:bodyPr>
            <a:noAutofit/>
          </a:bodyPr>
          <a:lstStyle/>
          <a:p>
            <a:r>
              <a:rPr lang="en-US" sz="8000" dirty="0" smtClean="0"/>
              <a:t>What do Holden’s fantasies serve as?</a:t>
            </a:r>
            <a:endParaRPr lang="en-US" sz="8000" dirty="0"/>
          </a:p>
        </p:txBody>
      </p:sp>
    </p:spTree>
    <p:extLst>
      <p:ext uri="{BB962C8B-B14F-4D97-AF65-F5344CB8AC3E}">
        <p14:creationId xmlns:p14="http://schemas.microsoft.com/office/powerpoint/2010/main" val="357051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685800"/>
            <a:ext cx="7315200" cy="4708981"/>
          </a:xfrm>
          <a:prstGeom prst="rect">
            <a:avLst/>
          </a:prstGeom>
          <a:noFill/>
        </p:spPr>
        <p:txBody>
          <a:bodyPr wrap="square" rtlCol="0">
            <a:spAutoFit/>
          </a:bodyPr>
          <a:lstStyle/>
          <a:p>
            <a:r>
              <a:rPr lang="en-US" dirty="0" smtClean="0"/>
              <a:t>Answer:</a:t>
            </a:r>
          </a:p>
          <a:p>
            <a:endParaRPr lang="en-US" dirty="0"/>
          </a:p>
          <a:p>
            <a:r>
              <a:rPr lang="en-US" sz="6600" dirty="0" smtClean="0"/>
              <a:t>They serve as an escape; a way for Holden to cope with his emotions.</a:t>
            </a:r>
            <a:endParaRPr lang="en-US" sz="6600" dirty="0"/>
          </a:p>
        </p:txBody>
      </p:sp>
    </p:spTree>
    <p:extLst>
      <p:ext uri="{BB962C8B-B14F-4D97-AF65-F5344CB8AC3E}">
        <p14:creationId xmlns:p14="http://schemas.microsoft.com/office/powerpoint/2010/main" val="3214917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57400" y="762000"/>
            <a:ext cx="6172200" cy="1371600"/>
          </a:xfrm>
        </p:spPr>
        <p:txBody>
          <a:bodyPr>
            <a:noAutofit/>
          </a:bodyPr>
          <a:lstStyle/>
          <a:p>
            <a:r>
              <a:rPr lang="en-US" dirty="0" smtClean="0"/>
              <a:t>What is the meaning of the following quote?</a:t>
            </a:r>
          </a:p>
          <a:p>
            <a:endParaRPr lang="en-US" dirty="0"/>
          </a:p>
          <a:p>
            <a:r>
              <a:rPr lang="en-US" sz="2800" dirty="0" smtClean="0"/>
              <a:t>Holden: “Oh…well, about Life being a game and all.  And how you should play according to the rules…He just kept talking about Life being a game and all.  You know.”</a:t>
            </a:r>
          </a:p>
          <a:p>
            <a:r>
              <a:rPr lang="en-US" sz="2800" dirty="0" smtClean="0"/>
              <a:t>Mr. Spencer: “Life is a game, boy.  Life is a game that </a:t>
            </a:r>
            <a:r>
              <a:rPr lang="en-US" sz="2800" dirty="0" smtClean="0"/>
              <a:t>one </a:t>
            </a:r>
            <a:r>
              <a:rPr lang="en-US" sz="2800" dirty="0" smtClean="0"/>
              <a:t>plays according to the rules.”</a:t>
            </a:r>
            <a:endParaRPr lang="en-US" sz="2800" dirty="0"/>
          </a:p>
        </p:txBody>
      </p:sp>
    </p:spTree>
    <p:extLst>
      <p:ext uri="{BB962C8B-B14F-4D97-AF65-F5344CB8AC3E}">
        <p14:creationId xmlns:p14="http://schemas.microsoft.com/office/powerpoint/2010/main" val="4116412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914400"/>
            <a:ext cx="7315200" cy="4801314"/>
          </a:xfrm>
          <a:prstGeom prst="rect">
            <a:avLst/>
          </a:prstGeom>
          <a:noFill/>
        </p:spPr>
        <p:txBody>
          <a:bodyPr wrap="square" rtlCol="0">
            <a:spAutoFit/>
          </a:bodyPr>
          <a:lstStyle/>
          <a:p>
            <a:r>
              <a:rPr lang="en-US" dirty="0" smtClean="0"/>
              <a:t>Answer:</a:t>
            </a:r>
          </a:p>
          <a:p>
            <a:endParaRPr lang="en-US" dirty="0"/>
          </a:p>
          <a:p>
            <a:r>
              <a:rPr lang="en-US" sz="5400" dirty="0" smtClean="0"/>
              <a:t>Mr. Spencer tells Holden that he must conform to societal norms in order to succeed. </a:t>
            </a:r>
            <a:endParaRPr lang="en-US" sz="5400" dirty="0"/>
          </a:p>
        </p:txBody>
      </p:sp>
    </p:spTree>
    <p:extLst>
      <p:ext uri="{BB962C8B-B14F-4D97-AF65-F5344CB8AC3E}">
        <p14:creationId xmlns:p14="http://schemas.microsoft.com/office/powerpoint/2010/main" val="2372319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57400" y="533400"/>
            <a:ext cx="6172200" cy="1371600"/>
          </a:xfrm>
        </p:spPr>
        <p:txBody>
          <a:bodyPr>
            <a:noAutofit/>
          </a:bodyPr>
          <a:lstStyle/>
          <a:p>
            <a:r>
              <a:rPr lang="en-US" sz="7200" dirty="0" smtClean="0"/>
              <a:t>Holden’s red hunting hat is a symbol for what 2 things?</a:t>
            </a:r>
            <a:endParaRPr lang="en-US" sz="7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0" y="838200"/>
            <a:ext cx="6172200" cy="1371600"/>
          </a:xfrm>
        </p:spPr>
        <p:txBody>
          <a:bodyPr>
            <a:noAutofit/>
          </a:bodyPr>
          <a:lstStyle/>
          <a:p>
            <a:r>
              <a:rPr lang="en-US" sz="2800" dirty="0" smtClean="0"/>
              <a:t>What is the meaning of the following quote?</a:t>
            </a:r>
          </a:p>
          <a:p>
            <a:endParaRPr lang="en-US" sz="4000" dirty="0"/>
          </a:p>
          <a:p>
            <a:r>
              <a:rPr lang="en-US" sz="4000" dirty="0" smtClean="0"/>
              <a:t>Phoebe: “Name one thing you like…You like a lot…Name something you’d like to be.”</a:t>
            </a:r>
            <a:endParaRPr lang="en-US" sz="4000" dirty="0"/>
          </a:p>
        </p:txBody>
      </p:sp>
    </p:spTree>
    <p:extLst>
      <p:ext uri="{BB962C8B-B14F-4D97-AF65-F5344CB8AC3E}">
        <p14:creationId xmlns:p14="http://schemas.microsoft.com/office/powerpoint/2010/main" val="1326912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838200"/>
            <a:ext cx="6629400" cy="5632311"/>
          </a:xfrm>
          <a:prstGeom prst="rect">
            <a:avLst/>
          </a:prstGeom>
          <a:noFill/>
        </p:spPr>
        <p:txBody>
          <a:bodyPr wrap="square" rtlCol="0">
            <a:spAutoFit/>
          </a:bodyPr>
          <a:lstStyle/>
          <a:p>
            <a:r>
              <a:rPr lang="en-US" dirty="0" smtClean="0"/>
              <a:t>Answer:</a:t>
            </a:r>
          </a:p>
          <a:p>
            <a:endParaRPr lang="en-US" dirty="0"/>
          </a:p>
          <a:p>
            <a:r>
              <a:rPr lang="en-US" sz="5400" dirty="0" smtClean="0"/>
              <a:t>Phoebe wants Holden to be happy and shows that she cares for her brother’s well-being. </a:t>
            </a:r>
            <a:endParaRPr lang="en-US" sz="5400" dirty="0"/>
          </a:p>
        </p:txBody>
      </p:sp>
    </p:spTree>
    <p:extLst>
      <p:ext uri="{BB962C8B-B14F-4D97-AF65-F5344CB8AC3E}">
        <p14:creationId xmlns:p14="http://schemas.microsoft.com/office/powerpoint/2010/main" val="3594756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62200" y="762000"/>
            <a:ext cx="6172200" cy="1371600"/>
          </a:xfrm>
        </p:spPr>
        <p:txBody>
          <a:bodyPr>
            <a:noAutofit/>
          </a:bodyPr>
          <a:lstStyle/>
          <a:p>
            <a:r>
              <a:rPr lang="en-US" sz="6600" dirty="0" smtClean="0"/>
              <a:t>What bothers Holden about Sunny the most?</a:t>
            </a:r>
            <a:endParaRPr lang="en-US" sz="6600" dirty="0"/>
          </a:p>
        </p:txBody>
      </p:sp>
    </p:spTree>
    <p:extLst>
      <p:ext uri="{BB962C8B-B14F-4D97-AF65-F5344CB8AC3E}">
        <p14:creationId xmlns:p14="http://schemas.microsoft.com/office/powerpoint/2010/main" val="2040222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838200"/>
            <a:ext cx="7391400" cy="4708981"/>
          </a:xfrm>
          <a:prstGeom prst="rect">
            <a:avLst/>
          </a:prstGeom>
          <a:noFill/>
        </p:spPr>
        <p:txBody>
          <a:bodyPr wrap="square" rtlCol="0">
            <a:spAutoFit/>
          </a:bodyPr>
          <a:lstStyle/>
          <a:p>
            <a:r>
              <a:rPr lang="en-US" dirty="0" smtClean="0"/>
              <a:t>Answer:</a:t>
            </a:r>
          </a:p>
          <a:p>
            <a:endParaRPr lang="en-US" dirty="0"/>
          </a:p>
          <a:p>
            <a:r>
              <a:rPr lang="en-US" sz="4400" dirty="0" smtClean="0"/>
              <a:t>She is so young, and he thinks she should be kept safe.  He is unnerved that the adult world is overlapping the young world.</a:t>
            </a:r>
            <a:endParaRPr lang="en-US" sz="4400" dirty="0"/>
          </a:p>
        </p:txBody>
      </p:sp>
    </p:spTree>
    <p:extLst>
      <p:ext uri="{BB962C8B-B14F-4D97-AF65-F5344CB8AC3E}">
        <p14:creationId xmlns:p14="http://schemas.microsoft.com/office/powerpoint/2010/main" val="2910168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0" y="685800"/>
            <a:ext cx="6172200" cy="1371600"/>
          </a:xfrm>
        </p:spPr>
        <p:txBody>
          <a:bodyPr>
            <a:noAutofit/>
          </a:bodyPr>
          <a:lstStyle/>
          <a:p>
            <a:r>
              <a:rPr lang="en-US" sz="7200" dirty="0" smtClean="0"/>
              <a:t>What makes Holden an unreliable narrator?</a:t>
            </a:r>
            <a:endParaRPr lang="en-US" sz="7200" dirty="0"/>
          </a:p>
        </p:txBody>
      </p:sp>
    </p:spTree>
    <p:extLst>
      <p:ext uri="{BB962C8B-B14F-4D97-AF65-F5344CB8AC3E}">
        <p14:creationId xmlns:p14="http://schemas.microsoft.com/office/powerpoint/2010/main" val="1861370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85800"/>
            <a:ext cx="7391400" cy="4801314"/>
          </a:xfrm>
          <a:prstGeom prst="rect">
            <a:avLst/>
          </a:prstGeom>
          <a:noFill/>
        </p:spPr>
        <p:txBody>
          <a:bodyPr wrap="square" rtlCol="0">
            <a:spAutoFit/>
          </a:bodyPr>
          <a:lstStyle/>
          <a:p>
            <a:r>
              <a:rPr lang="en-US" dirty="0" smtClean="0"/>
              <a:t>Answer:</a:t>
            </a:r>
          </a:p>
          <a:p>
            <a:endParaRPr lang="en-US" dirty="0"/>
          </a:p>
          <a:p>
            <a:r>
              <a:rPr lang="en-US" sz="5400" dirty="0" smtClean="0"/>
              <a:t>He lies to himself, others, and the audience as well as has bias (the adult world is “phony.”)</a:t>
            </a:r>
            <a:endParaRPr lang="en-US" sz="5400" dirty="0"/>
          </a:p>
        </p:txBody>
      </p:sp>
    </p:spTree>
    <p:extLst>
      <p:ext uri="{BB962C8B-B14F-4D97-AF65-F5344CB8AC3E}">
        <p14:creationId xmlns:p14="http://schemas.microsoft.com/office/powerpoint/2010/main" val="565074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0" y="609600"/>
            <a:ext cx="6172200" cy="1371600"/>
          </a:xfrm>
        </p:spPr>
        <p:txBody>
          <a:bodyPr>
            <a:noAutofit/>
          </a:bodyPr>
          <a:lstStyle/>
          <a:p>
            <a:r>
              <a:rPr lang="en-US" sz="4000" dirty="0" smtClean="0"/>
              <a:t>Holden likes the Museum of Natural History because nothing inside changes.  He, however, refuses to go inside despite his fond memories.  Why?</a:t>
            </a:r>
            <a:endParaRPr lang="en-US" sz="4000" dirty="0"/>
          </a:p>
        </p:txBody>
      </p:sp>
    </p:spTree>
    <p:extLst>
      <p:ext uri="{BB962C8B-B14F-4D97-AF65-F5344CB8AC3E}">
        <p14:creationId xmlns:p14="http://schemas.microsoft.com/office/powerpoint/2010/main" val="534752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543800" cy="4339650"/>
          </a:xfrm>
          <a:prstGeom prst="rect">
            <a:avLst/>
          </a:prstGeom>
          <a:noFill/>
        </p:spPr>
        <p:txBody>
          <a:bodyPr wrap="square" rtlCol="0">
            <a:spAutoFit/>
          </a:bodyPr>
          <a:lstStyle/>
          <a:p>
            <a:r>
              <a:rPr lang="en-US" dirty="0" smtClean="0"/>
              <a:t>Answer:</a:t>
            </a:r>
          </a:p>
          <a:p>
            <a:endParaRPr lang="en-US" dirty="0"/>
          </a:p>
          <a:p>
            <a:r>
              <a:rPr lang="en-US" sz="6000" dirty="0" smtClean="0"/>
              <a:t>He is unwilling to see how much he’s changed since his last visit. </a:t>
            </a:r>
            <a:endParaRPr lang="en-US" sz="6000" dirty="0"/>
          </a:p>
        </p:txBody>
      </p:sp>
    </p:spTree>
    <p:extLst>
      <p:ext uri="{BB962C8B-B14F-4D97-AF65-F5344CB8AC3E}">
        <p14:creationId xmlns:p14="http://schemas.microsoft.com/office/powerpoint/2010/main" val="6937023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62200" y="304800"/>
            <a:ext cx="6172200" cy="1371600"/>
          </a:xfrm>
        </p:spPr>
        <p:txBody>
          <a:bodyPr>
            <a:noAutofit/>
          </a:bodyPr>
          <a:lstStyle/>
          <a:p>
            <a:r>
              <a:rPr lang="en-US" sz="8800" dirty="0" smtClean="0"/>
              <a:t>What type of savage is Holden?</a:t>
            </a:r>
            <a:endParaRPr lang="en-US" sz="8800" dirty="0"/>
          </a:p>
        </p:txBody>
      </p:sp>
    </p:spTree>
    <p:extLst>
      <p:ext uri="{BB962C8B-B14F-4D97-AF65-F5344CB8AC3E}">
        <p14:creationId xmlns:p14="http://schemas.microsoft.com/office/powerpoint/2010/main" val="41012402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848600" cy="2000548"/>
          </a:xfrm>
          <a:prstGeom prst="rect">
            <a:avLst/>
          </a:prstGeom>
          <a:noFill/>
        </p:spPr>
        <p:txBody>
          <a:bodyPr wrap="square" rtlCol="0">
            <a:spAutoFit/>
          </a:bodyPr>
          <a:lstStyle/>
          <a:p>
            <a:r>
              <a:rPr lang="en-US" dirty="0" smtClean="0"/>
              <a:t>Answer:</a:t>
            </a:r>
          </a:p>
          <a:p>
            <a:endParaRPr lang="en-US" dirty="0"/>
          </a:p>
          <a:p>
            <a:r>
              <a:rPr lang="en-US" sz="8800" dirty="0" smtClean="0"/>
              <a:t>Noble Savage </a:t>
            </a:r>
            <a:endParaRPr lang="en-US" sz="8800" dirty="0"/>
          </a:p>
        </p:txBody>
      </p:sp>
    </p:spTree>
    <p:extLst>
      <p:ext uri="{BB962C8B-B14F-4D97-AF65-F5344CB8AC3E}">
        <p14:creationId xmlns:p14="http://schemas.microsoft.com/office/powerpoint/2010/main" val="3430383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685800"/>
            <a:ext cx="6858000" cy="5355312"/>
          </a:xfrm>
          <a:prstGeom prst="rect">
            <a:avLst/>
          </a:prstGeom>
          <a:noFill/>
        </p:spPr>
        <p:txBody>
          <a:bodyPr wrap="square" rtlCol="0">
            <a:spAutoFit/>
          </a:bodyPr>
          <a:lstStyle/>
          <a:p>
            <a:r>
              <a:rPr lang="en-US" dirty="0" smtClean="0"/>
              <a:t>Answer:</a:t>
            </a:r>
          </a:p>
          <a:p>
            <a:endParaRPr lang="en-US" dirty="0"/>
          </a:p>
          <a:p>
            <a:pPr>
              <a:buFont typeface="Arial" pitchFamily="34" charset="0"/>
              <a:buChar char="•"/>
            </a:pPr>
            <a:r>
              <a:rPr lang="en-US" sz="4800" dirty="0" smtClean="0"/>
              <a:t>Protection from the “phony” adult world</a:t>
            </a:r>
          </a:p>
          <a:p>
            <a:pPr>
              <a:buFont typeface="Arial" pitchFamily="34" charset="0"/>
              <a:buChar char="•"/>
            </a:pPr>
            <a:r>
              <a:rPr lang="en-US" sz="4800" dirty="0" smtClean="0"/>
              <a:t>Link to the innocent world of Allie and Phoebe (since they have red hair)</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0" y="381000"/>
            <a:ext cx="6172200" cy="1371600"/>
          </a:xfrm>
        </p:spPr>
        <p:txBody>
          <a:bodyPr>
            <a:noAutofit/>
          </a:bodyPr>
          <a:lstStyle/>
          <a:p>
            <a:r>
              <a:rPr lang="en-US" sz="4800" dirty="0" smtClean="0"/>
              <a:t>Holden’s behavior is extreme throughout the novel.  What is the significance of his impulsiveness?</a:t>
            </a:r>
            <a:endParaRPr lang="en-US" sz="4800" dirty="0"/>
          </a:p>
        </p:txBody>
      </p:sp>
    </p:spTree>
    <p:extLst>
      <p:ext uri="{BB962C8B-B14F-4D97-AF65-F5344CB8AC3E}">
        <p14:creationId xmlns:p14="http://schemas.microsoft.com/office/powerpoint/2010/main" val="42656516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381000"/>
            <a:ext cx="7467600" cy="5355312"/>
          </a:xfrm>
          <a:prstGeom prst="rect">
            <a:avLst/>
          </a:prstGeom>
          <a:noFill/>
        </p:spPr>
        <p:txBody>
          <a:bodyPr wrap="square" rtlCol="0">
            <a:spAutoFit/>
          </a:bodyPr>
          <a:lstStyle/>
          <a:p>
            <a:r>
              <a:rPr lang="en-US" dirty="0" smtClean="0"/>
              <a:t>Answer:</a:t>
            </a:r>
          </a:p>
          <a:p>
            <a:endParaRPr lang="en-US" dirty="0"/>
          </a:p>
          <a:p>
            <a:endParaRPr lang="en-US" dirty="0" smtClean="0"/>
          </a:p>
          <a:p>
            <a:r>
              <a:rPr lang="en-US" sz="4800" dirty="0" smtClean="0"/>
              <a:t>He has intense feelings of captivity in a world he cannot relate.  He feels he must do something rash in order to get somewhere.</a:t>
            </a:r>
            <a:endParaRPr lang="en-US" sz="4800" dirty="0"/>
          </a:p>
        </p:txBody>
      </p:sp>
    </p:spTree>
    <p:extLst>
      <p:ext uri="{BB962C8B-B14F-4D97-AF65-F5344CB8AC3E}">
        <p14:creationId xmlns:p14="http://schemas.microsoft.com/office/powerpoint/2010/main" val="38765651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62200" y="381000"/>
            <a:ext cx="6172200" cy="1371600"/>
          </a:xfrm>
        </p:spPr>
        <p:txBody>
          <a:bodyPr>
            <a:noAutofit/>
          </a:bodyPr>
          <a:lstStyle/>
          <a:p>
            <a:r>
              <a:rPr lang="en-US" sz="4800" dirty="0" smtClean="0"/>
              <a:t>Holden gives Phoebe pieces of the broken record he bought for her.  What is significant about her keeping these pieces?</a:t>
            </a:r>
            <a:endParaRPr lang="en-US" sz="4800" dirty="0"/>
          </a:p>
        </p:txBody>
      </p:sp>
    </p:spTree>
    <p:extLst>
      <p:ext uri="{BB962C8B-B14F-4D97-AF65-F5344CB8AC3E}">
        <p14:creationId xmlns:p14="http://schemas.microsoft.com/office/powerpoint/2010/main" val="7933759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04800"/>
            <a:ext cx="7772400" cy="4708981"/>
          </a:xfrm>
          <a:prstGeom prst="rect">
            <a:avLst/>
          </a:prstGeom>
          <a:noFill/>
        </p:spPr>
        <p:txBody>
          <a:bodyPr wrap="square" rtlCol="0">
            <a:spAutoFit/>
          </a:bodyPr>
          <a:lstStyle/>
          <a:p>
            <a:r>
              <a:rPr lang="en-US" dirty="0" smtClean="0"/>
              <a:t>Answer:</a:t>
            </a:r>
          </a:p>
          <a:p>
            <a:endParaRPr lang="en-US" dirty="0"/>
          </a:p>
          <a:p>
            <a:r>
              <a:rPr lang="en-US" sz="6600" dirty="0" smtClean="0"/>
              <a:t>It demonstrates that she accepts Holden--including his flaws</a:t>
            </a:r>
            <a:r>
              <a:rPr lang="en-US" dirty="0" smtClean="0"/>
              <a:t>.</a:t>
            </a:r>
            <a:endParaRPr lang="en-US" dirty="0"/>
          </a:p>
        </p:txBody>
      </p:sp>
    </p:spTree>
    <p:extLst>
      <p:ext uri="{BB962C8B-B14F-4D97-AF65-F5344CB8AC3E}">
        <p14:creationId xmlns:p14="http://schemas.microsoft.com/office/powerpoint/2010/main" val="15196230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57400" y="304800"/>
            <a:ext cx="6172200" cy="1371600"/>
          </a:xfrm>
        </p:spPr>
        <p:txBody>
          <a:bodyPr>
            <a:noAutofit/>
          </a:bodyPr>
          <a:lstStyle/>
          <a:p>
            <a:r>
              <a:rPr lang="en-US" sz="4400" dirty="0" smtClean="0"/>
              <a:t>Holden wakes up to Mr. </a:t>
            </a:r>
            <a:r>
              <a:rPr lang="en-US" sz="4400" dirty="0" err="1" smtClean="0"/>
              <a:t>Antolini</a:t>
            </a:r>
            <a:r>
              <a:rPr lang="en-US" sz="4400" dirty="0" smtClean="0"/>
              <a:t> petting his head.  Holden freaks out and runs away.  What is the significance of his intense reaction?</a:t>
            </a:r>
            <a:endParaRPr lang="en-US" sz="4400" dirty="0"/>
          </a:p>
        </p:txBody>
      </p:sp>
    </p:spTree>
    <p:extLst>
      <p:ext uri="{BB962C8B-B14F-4D97-AF65-F5344CB8AC3E}">
        <p14:creationId xmlns:p14="http://schemas.microsoft.com/office/powerpoint/2010/main" val="25841868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04800"/>
            <a:ext cx="7772400" cy="5570756"/>
          </a:xfrm>
          <a:prstGeom prst="rect">
            <a:avLst/>
          </a:prstGeom>
          <a:noFill/>
        </p:spPr>
        <p:txBody>
          <a:bodyPr wrap="square" rtlCol="0">
            <a:spAutoFit/>
          </a:bodyPr>
          <a:lstStyle/>
          <a:p>
            <a:r>
              <a:rPr lang="en-US" dirty="0" smtClean="0"/>
              <a:t>Answer:</a:t>
            </a:r>
          </a:p>
          <a:p>
            <a:endParaRPr lang="en-US" dirty="0"/>
          </a:p>
          <a:p>
            <a:r>
              <a:rPr lang="en-US" sz="8000" dirty="0" smtClean="0"/>
              <a:t>He feels violated by the adult world again</a:t>
            </a:r>
            <a:r>
              <a:rPr lang="en-US" dirty="0" smtClean="0"/>
              <a:t>.</a:t>
            </a:r>
            <a:endParaRPr lang="en-US" dirty="0"/>
          </a:p>
        </p:txBody>
      </p:sp>
    </p:spTree>
    <p:extLst>
      <p:ext uri="{BB962C8B-B14F-4D97-AF65-F5344CB8AC3E}">
        <p14:creationId xmlns:p14="http://schemas.microsoft.com/office/powerpoint/2010/main" val="40680478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0" y="381000"/>
            <a:ext cx="6172200" cy="1371600"/>
          </a:xfrm>
        </p:spPr>
        <p:txBody>
          <a:bodyPr>
            <a:noAutofit/>
          </a:bodyPr>
          <a:lstStyle/>
          <a:p>
            <a:r>
              <a:rPr lang="en-US" sz="6000" dirty="0" smtClean="0"/>
              <a:t>The poem “Comin’ Thro’ the Rye” is actually about what?</a:t>
            </a:r>
            <a:endParaRPr lang="en-US" sz="6000" dirty="0"/>
          </a:p>
        </p:txBody>
      </p:sp>
    </p:spTree>
    <p:extLst>
      <p:ext uri="{BB962C8B-B14F-4D97-AF65-F5344CB8AC3E}">
        <p14:creationId xmlns:p14="http://schemas.microsoft.com/office/powerpoint/2010/main" val="2717253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7848600" cy="1754326"/>
          </a:xfrm>
          <a:prstGeom prst="rect">
            <a:avLst/>
          </a:prstGeom>
          <a:noFill/>
        </p:spPr>
        <p:txBody>
          <a:bodyPr wrap="square" rtlCol="0">
            <a:spAutoFit/>
          </a:bodyPr>
          <a:lstStyle/>
          <a:p>
            <a:r>
              <a:rPr lang="en-US" dirty="0" smtClean="0"/>
              <a:t>Answer:</a:t>
            </a:r>
          </a:p>
          <a:p>
            <a:endParaRPr lang="en-US" dirty="0"/>
          </a:p>
          <a:p>
            <a:r>
              <a:rPr lang="en-US" sz="7200" dirty="0" smtClean="0"/>
              <a:t>Casual Sex</a:t>
            </a:r>
            <a:endParaRPr lang="en-US" sz="7200" dirty="0"/>
          </a:p>
        </p:txBody>
      </p:sp>
    </p:spTree>
    <p:extLst>
      <p:ext uri="{BB962C8B-B14F-4D97-AF65-F5344CB8AC3E}">
        <p14:creationId xmlns:p14="http://schemas.microsoft.com/office/powerpoint/2010/main" val="10322709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438400" y="381000"/>
            <a:ext cx="6172200" cy="1371600"/>
          </a:xfrm>
        </p:spPr>
        <p:txBody>
          <a:bodyPr>
            <a:noAutofit/>
          </a:bodyPr>
          <a:lstStyle/>
          <a:p>
            <a:r>
              <a:rPr lang="en-US" sz="5400" dirty="0" smtClean="0"/>
              <a:t>What is the significance about a little boy reciting “Comin’ Thro’ the Rye”?</a:t>
            </a:r>
            <a:endParaRPr lang="en-US" sz="5400" dirty="0"/>
          </a:p>
        </p:txBody>
      </p:sp>
    </p:spTree>
    <p:extLst>
      <p:ext uri="{BB962C8B-B14F-4D97-AF65-F5344CB8AC3E}">
        <p14:creationId xmlns:p14="http://schemas.microsoft.com/office/powerpoint/2010/main" val="39090029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57200"/>
            <a:ext cx="8001000" cy="4708981"/>
          </a:xfrm>
          <a:prstGeom prst="rect">
            <a:avLst/>
          </a:prstGeom>
          <a:noFill/>
        </p:spPr>
        <p:txBody>
          <a:bodyPr wrap="square" rtlCol="0">
            <a:spAutoFit/>
          </a:bodyPr>
          <a:lstStyle/>
          <a:p>
            <a:r>
              <a:rPr lang="en-US" dirty="0" smtClean="0"/>
              <a:t>Answer:</a:t>
            </a:r>
          </a:p>
          <a:p>
            <a:endParaRPr lang="en-US" dirty="0"/>
          </a:p>
          <a:p>
            <a:r>
              <a:rPr lang="en-US" sz="6600" dirty="0" smtClean="0"/>
              <a:t>It shows that the world is tinged with sex (even in childhood).</a:t>
            </a:r>
            <a:endParaRPr lang="en-US" dirty="0"/>
          </a:p>
        </p:txBody>
      </p:sp>
    </p:spTree>
    <p:extLst>
      <p:ext uri="{BB962C8B-B14F-4D97-AF65-F5344CB8AC3E}">
        <p14:creationId xmlns:p14="http://schemas.microsoft.com/office/powerpoint/2010/main" val="1977519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81200" y="381000"/>
            <a:ext cx="6172200" cy="1371600"/>
          </a:xfrm>
        </p:spPr>
        <p:txBody>
          <a:bodyPr>
            <a:noAutofit/>
          </a:bodyPr>
          <a:lstStyle/>
          <a:p>
            <a:r>
              <a:rPr lang="en-US" sz="7200" dirty="0" smtClean="0"/>
              <a:t>Baseball is a symbol for what 2 things?</a:t>
            </a:r>
            <a:endParaRPr lang="en-US" sz="72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438400" y="457200"/>
            <a:ext cx="6172200" cy="1371600"/>
          </a:xfrm>
        </p:spPr>
        <p:txBody>
          <a:bodyPr>
            <a:noAutofit/>
          </a:bodyPr>
          <a:lstStyle/>
          <a:p>
            <a:r>
              <a:rPr lang="en-US" sz="7200" dirty="0" smtClean="0"/>
              <a:t>Which themes are shown with Allie’s death?</a:t>
            </a:r>
            <a:endParaRPr lang="en-US" sz="7200" dirty="0"/>
          </a:p>
        </p:txBody>
      </p:sp>
    </p:spTree>
    <p:extLst>
      <p:ext uri="{BB962C8B-B14F-4D97-AF65-F5344CB8AC3E}">
        <p14:creationId xmlns:p14="http://schemas.microsoft.com/office/powerpoint/2010/main" val="16180036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457200"/>
            <a:ext cx="7239000" cy="4708981"/>
          </a:xfrm>
          <a:prstGeom prst="rect">
            <a:avLst/>
          </a:prstGeom>
          <a:noFill/>
        </p:spPr>
        <p:txBody>
          <a:bodyPr wrap="square" rtlCol="0">
            <a:spAutoFit/>
          </a:bodyPr>
          <a:lstStyle/>
          <a:p>
            <a:r>
              <a:rPr lang="en-US" dirty="0" smtClean="0"/>
              <a:t>Answer:</a:t>
            </a:r>
          </a:p>
          <a:p>
            <a:endParaRPr lang="en-US" dirty="0"/>
          </a:p>
          <a:p>
            <a:r>
              <a:rPr lang="en-US" sz="6600" dirty="0" smtClean="0"/>
              <a:t>The loss of innocence/</a:t>
            </a:r>
          </a:p>
          <a:p>
            <a:r>
              <a:rPr lang="en-US" sz="6600" dirty="0" smtClean="0"/>
              <a:t>Anger as a shield against pain</a:t>
            </a:r>
            <a:endParaRPr lang="en-US" sz="6600" dirty="0"/>
          </a:p>
        </p:txBody>
      </p:sp>
    </p:spTree>
    <p:extLst>
      <p:ext uri="{BB962C8B-B14F-4D97-AF65-F5344CB8AC3E}">
        <p14:creationId xmlns:p14="http://schemas.microsoft.com/office/powerpoint/2010/main" val="22559233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57400" y="533400"/>
            <a:ext cx="6172200" cy="1371600"/>
          </a:xfrm>
        </p:spPr>
        <p:txBody>
          <a:bodyPr>
            <a:noAutofit/>
          </a:bodyPr>
          <a:lstStyle/>
          <a:p>
            <a:r>
              <a:rPr lang="en-US" sz="4400" dirty="0" smtClean="0"/>
              <a:t>Which theme is shown when Holden breaks his hand by breaking all the windows in the garage when he learns of Allie’s death?</a:t>
            </a:r>
            <a:endParaRPr lang="en-US" sz="4400" dirty="0"/>
          </a:p>
        </p:txBody>
      </p:sp>
    </p:spTree>
    <p:extLst>
      <p:ext uri="{BB962C8B-B14F-4D97-AF65-F5344CB8AC3E}">
        <p14:creationId xmlns:p14="http://schemas.microsoft.com/office/powerpoint/2010/main" val="37420581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001000" cy="4708981"/>
          </a:xfrm>
          <a:prstGeom prst="rect">
            <a:avLst/>
          </a:prstGeom>
          <a:noFill/>
        </p:spPr>
        <p:txBody>
          <a:bodyPr wrap="square" rtlCol="0">
            <a:spAutoFit/>
          </a:bodyPr>
          <a:lstStyle/>
          <a:p>
            <a:r>
              <a:rPr lang="en-US" dirty="0" smtClean="0"/>
              <a:t>Answer:</a:t>
            </a:r>
          </a:p>
          <a:p>
            <a:endParaRPr lang="en-US" dirty="0"/>
          </a:p>
          <a:p>
            <a:r>
              <a:rPr lang="en-US" sz="8800" dirty="0" smtClean="0"/>
              <a:t>Anger as a shield against pain </a:t>
            </a:r>
            <a:endParaRPr lang="en-US" sz="8800" dirty="0"/>
          </a:p>
        </p:txBody>
      </p:sp>
    </p:spTree>
    <p:extLst>
      <p:ext uri="{BB962C8B-B14F-4D97-AF65-F5344CB8AC3E}">
        <p14:creationId xmlns:p14="http://schemas.microsoft.com/office/powerpoint/2010/main" val="3714452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304800"/>
            <a:ext cx="6172200" cy="1371600"/>
          </a:xfrm>
        </p:spPr>
        <p:txBody>
          <a:bodyPr>
            <a:noAutofit/>
          </a:bodyPr>
          <a:lstStyle/>
          <a:p>
            <a:r>
              <a:rPr lang="en-US" sz="6000" dirty="0" smtClean="0"/>
              <a:t>Which theme is shown every time Holden puts on his red hunting hat?</a:t>
            </a:r>
            <a:endParaRPr lang="en-US" sz="6000" dirty="0"/>
          </a:p>
        </p:txBody>
      </p:sp>
    </p:spTree>
    <p:extLst>
      <p:ext uri="{BB962C8B-B14F-4D97-AF65-F5344CB8AC3E}">
        <p14:creationId xmlns:p14="http://schemas.microsoft.com/office/powerpoint/2010/main" val="27006046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04800"/>
            <a:ext cx="7848600" cy="5570756"/>
          </a:xfrm>
          <a:prstGeom prst="rect">
            <a:avLst/>
          </a:prstGeom>
          <a:noFill/>
        </p:spPr>
        <p:txBody>
          <a:bodyPr wrap="square" rtlCol="0">
            <a:spAutoFit/>
          </a:bodyPr>
          <a:lstStyle/>
          <a:p>
            <a:r>
              <a:rPr lang="en-US" dirty="0" smtClean="0"/>
              <a:t>Answer:</a:t>
            </a:r>
          </a:p>
          <a:p>
            <a:endParaRPr lang="en-US" dirty="0"/>
          </a:p>
          <a:p>
            <a:r>
              <a:rPr lang="en-US" sz="8000" dirty="0" smtClean="0"/>
              <a:t>Alienating oneself as a form of protection</a:t>
            </a:r>
            <a:endParaRPr lang="en-US" sz="8000" dirty="0"/>
          </a:p>
        </p:txBody>
      </p:sp>
    </p:spTree>
    <p:extLst>
      <p:ext uri="{BB962C8B-B14F-4D97-AF65-F5344CB8AC3E}">
        <p14:creationId xmlns:p14="http://schemas.microsoft.com/office/powerpoint/2010/main" val="15336181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381000"/>
            <a:ext cx="6172200" cy="1371600"/>
          </a:xfrm>
        </p:spPr>
        <p:txBody>
          <a:bodyPr>
            <a:noAutofit/>
          </a:bodyPr>
          <a:lstStyle/>
          <a:p>
            <a:r>
              <a:rPr lang="en-US" sz="5400" dirty="0" smtClean="0"/>
              <a:t>Which theme is shown throughout the novel as Holden refuses to “grow up”?</a:t>
            </a:r>
            <a:endParaRPr lang="en-US" sz="5400" dirty="0"/>
          </a:p>
        </p:txBody>
      </p:sp>
    </p:spTree>
    <p:extLst>
      <p:ext uri="{BB962C8B-B14F-4D97-AF65-F5344CB8AC3E}">
        <p14:creationId xmlns:p14="http://schemas.microsoft.com/office/powerpoint/2010/main" val="33161017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7848600" cy="3600986"/>
          </a:xfrm>
          <a:prstGeom prst="rect">
            <a:avLst/>
          </a:prstGeom>
          <a:noFill/>
        </p:spPr>
        <p:txBody>
          <a:bodyPr wrap="square" rtlCol="0">
            <a:spAutoFit/>
          </a:bodyPr>
          <a:lstStyle/>
          <a:p>
            <a:r>
              <a:rPr lang="en-US" dirty="0" smtClean="0"/>
              <a:t>Answer:</a:t>
            </a:r>
          </a:p>
          <a:p>
            <a:endParaRPr lang="en-US" dirty="0"/>
          </a:p>
          <a:p>
            <a:r>
              <a:rPr lang="en-US" sz="9600" dirty="0" smtClean="0"/>
              <a:t>Loss of Innocence </a:t>
            </a:r>
            <a:endParaRPr lang="en-US" sz="9600" dirty="0"/>
          </a:p>
        </p:txBody>
      </p:sp>
    </p:spTree>
    <p:extLst>
      <p:ext uri="{BB962C8B-B14F-4D97-AF65-F5344CB8AC3E}">
        <p14:creationId xmlns:p14="http://schemas.microsoft.com/office/powerpoint/2010/main" val="27514541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0" y="457200"/>
            <a:ext cx="6172200" cy="1371600"/>
          </a:xfrm>
        </p:spPr>
        <p:txBody>
          <a:bodyPr>
            <a:noAutofit/>
          </a:bodyPr>
          <a:lstStyle/>
          <a:p>
            <a:r>
              <a:rPr lang="en-US" sz="4400" dirty="0" smtClean="0"/>
              <a:t>Which theme is shown when Holden daydreams/talks to Allie saying that he can play with him and his friends this time?</a:t>
            </a:r>
            <a:endParaRPr lang="en-US" sz="4400" dirty="0"/>
          </a:p>
        </p:txBody>
      </p:sp>
    </p:spTree>
    <p:extLst>
      <p:ext uri="{BB962C8B-B14F-4D97-AF65-F5344CB8AC3E}">
        <p14:creationId xmlns:p14="http://schemas.microsoft.com/office/powerpoint/2010/main" val="35612475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001000" cy="4185761"/>
          </a:xfrm>
          <a:prstGeom prst="rect">
            <a:avLst/>
          </a:prstGeom>
          <a:noFill/>
        </p:spPr>
        <p:txBody>
          <a:bodyPr wrap="square" rtlCol="0">
            <a:spAutoFit/>
          </a:bodyPr>
          <a:lstStyle/>
          <a:p>
            <a:r>
              <a:rPr lang="en-US" dirty="0" smtClean="0"/>
              <a:t>Answer:</a:t>
            </a:r>
          </a:p>
          <a:p>
            <a:endParaRPr lang="en-US" dirty="0"/>
          </a:p>
          <a:p>
            <a:r>
              <a:rPr lang="en-US" sz="11500" dirty="0" smtClean="0"/>
              <a:t>Guilt for sins/crimes </a:t>
            </a:r>
            <a:endParaRPr lang="en-US" sz="11500" dirty="0"/>
          </a:p>
        </p:txBody>
      </p:sp>
    </p:spTree>
    <p:extLst>
      <p:ext uri="{BB962C8B-B14F-4D97-AF65-F5344CB8AC3E}">
        <p14:creationId xmlns:p14="http://schemas.microsoft.com/office/powerpoint/2010/main" val="3768114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685800"/>
            <a:ext cx="5943600" cy="3693319"/>
          </a:xfrm>
          <a:prstGeom prst="rect">
            <a:avLst/>
          </a:prstGeom>
          <a:noFill/>
        </p:spPr>
        <p:txBody>
          <a:bodyPr wrap="square" rtlCol="0">
            <a:spAutoFit/>
          </a:bodyPr>
          <a:lstStyle/>
          <a:p>
            <a:r>
              <a:rPr lang="en-US" dirty="0" smtClean="0"/>
              <a:t>Answer:</a:t>
            </a:r>
          </a:p>
          <a:p>
            <a:endParaRPr lang="en-US" dirty="0"/>
          </a:p>
          <a:p>
            <a:pPr>
              <a:buFont typeface="Arial" pitchFamily="34" charset="0"/>
              <a:buChar char="•"/>
            </a:pPr>
            <a:r>
              <a:rPr lang="en-US" sz="6600" dirty="0" smtClean="0"/>
              <a:t>A link to Allie</a:t>
            </a:r>
          </a:p>
          <a:p>
            <a:pPr>
              <a:buFont typeface="Arial" pitchFamily="34" charset="0"/>
              <a:buChar char="•"/>
            </a:pPr>
            <a:r>
              <a:rPr lang="en-US" sz="6600" dirty="0" smtClean="0"/>
              <a:t>Holden’s fear of </a:t>
            </a:r>
            <a:r>
              <a:rPr lang="en-US" sz="6600" dirty="0" smtClean="0"/>
              <a:t>change</a:t>
            </a:r>
            <a:endParaRPr lang="en-US" sz="66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457200"/>
            <a:ext cx="6172200" cy="1371600"/>
          </a:xfrm>
        </p:spPr>
        <p:txBody>
          <a:bodyPr>
            <a:noAutofit/>
          </a:bodyPr>
          <a:lstStyle/>
          <a:p>
            <a:r>
              <a:rPr lang="en-US" sz="4800" dirty="0" smtClean="0"/>
              <a:t>What theme is shown with Holden’s reaction to Mr. </a:t>
            </a:r>
            <a:r>
              <a:rPr lang="en-US" sz="4800" dirty="0" err="1" smtClean="0"/>
              <a:t>Antolini</a:t>
            </a:r>
            <a:r>
              <a:rPr lang="en-US" sz="4800" dirty="0" smtClean="0"/>
              <a:t> petting him while he’s sleeping?</a:t>
            </a:r>
            <a:endParaRPr lang="en-US" sz="4800" dirty="0"/>
          </a:p>
        </p:txBody>
      </p:sp>
    </p:spTree>
    <p:extLst>
      <p:ext uri="{BB962C8B-B14F-4D97-AF65-F5344CB8AC3E}">
        <p14:creationId xmlns:p14="http://schemas.microsoft.com/office/powerpoint/2010/main" val="34856324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001000" cy="3693319"/>
          </a:xfrm>
          <a:prstGeom prst="rect">
            <a:avLst/>
          </a:prstGeom>
          <a:noFill/>
        </p:spPr>
        <p:txBody>
          <a:bodyPr wrap="square" rtlCol="0">
            <a:spAutoFit/>
          </a:bodyPr>
          <a:lstStyle/>
          <a:p>
            <a:r>
              <a:rPr lang="en-US" dirty="0" smtClean="0"/>
              <a:t>Answer:</a:t>
            </a:r>
          </a:p>
          <a:p>
            <a:endParaRPr lang="en-US" dirty="0"/>
          </a:p>
          <a:p>
            <a:r>
              <a:rPr lang="en-US" sz="6600" dirty="0" smtClean="0"/>
              <a:t>Disgust with Hypocrisy of the Adult World </a:t>
            </a:r>
            <a:endParaRPr lang="en-US" sz="6600" dirty="0"/>
          </a:p>
        </p:txBody>
      </p:sp>
    </p:spTree>
    <p:extLst>
      <p:ext uri="{BB962C8B-B14F-4D97-AF65-F5344CB8AC3E}">
        <p14:creationId xmlns:p14="http://schemas.microsoft.com/office/powerpoint/2010/main" val="12039175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4600" y="457200"/>
            <a:ext cx="6172200" cy="1371600"/>
          </a:xfrm>
        </p:spPr>
        <p:txBody>
          <a:bodyPr>
            <a:noAutofit/>
          </a:bodyPr>
          <a:lstStyle/>
          <a:p>
            <a:r>
              <a:rPr lang="en-US" sz="6000" dirty="0" smtClean="0"/>
              <a:t>The cliff in Holden’s fantasy is symbolic of what 2 things?</a:t>
            </a:r>
            <a:endParaRPr lang="en-US" sz="6000" dirty="0"/>
          </a:p>
        </p:txBody>
      </p:sp>
    </p:spTree>
    <p:extLst>
      <p:ext uri="{BB962C8B-B14F-4D97-AF65-F5344CB8AC3E}">
        <p14:creationId xmlns:p14="http://schemas.microsoft.com/office/powerpoint/2010/main" val="27470367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848600" cy="3600986"/>
          </a:xfrm>
          <a:prstGeom prst="rect">
            <a:avLst/>
          </a:prstGeom>
          <a:noFill/>
        </p:spPr>
        <p:txBody>
          <a:bodyPr wrap="square" rtlCol="0">
            <a:spAutoFit/>
          </a:bodyPr>
          <a:lstStyle/>
          <a:p>
            <a:r>
              <a:rPr lang="en-US" dirty="0" smtClean="0"/>
              <a:t>Answer:</a:t>
            </a:r>
          </a:p>
          <a:p>
            <a:endParaRPr lang="en-US" dirty="0"/>
          </a:p>
          <a:p>
            <a:pPr marL="285750" indent="-285750">
              <a:buFont typeface="Arial" panose="020B0604020202020204" pitchFamily="34" charset="0"/>
              <a:buChar char="•"/>
            </a:pPr>
            <a:r>
              <a:rPr lang="en-US" sz="9600" dirty="0" smtClean="0"/>
              <a:t>Adulthood</a:t>
            </a:r>
          </a:p>
          <a:p>
            <a:pPr marL="285750" indent="-285750">
              <a:buFont typeface="Arial" panose="020B0604020202020204" pitchFamily="34" charset="0"/>
              <a:buChar char="•"/>
            </a:pPr>
            <a:r>
              <a:rPr lang="en-US" sz="9600" dirty="0" smtClean="0"/>
              <a:t>Death</a:t>
            </a:r>
            <a:endParaRPr lang="en-US" sz="9600" dirty="0"/>
          </a:p>
        </p:txBody>
      </p:sp>
    </p:spTree>
    <p:extLst>
      <p:ext uri="{BB962C8B-B14F-4D97-AF65-F5344CB8AC3E}">
        <p14:creationId xmlns:p14="http://schemas.microsoft.com/office/powerpoint/2010/main" val="6760640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0" y="457200"/>
            <a:ext cx="6172200" cy="1371600"/>
          </a:xfrm>
        </p:spPr>
        <p:txBody>
          <a:bodyPr>
            <a:noAutofit/>
          </a:bodyPr>
          <a:lstStyle/>
          <a:p>
            <a:r>
              <a:rPr lang="en-US" sz="6000" dirty="0" smtClean="0"/>
              <a:t>Who can the reader infer is the audience Holden is speaking to?</a:t>
            </a:r>
            <a:endParaRPr lang="en-US" sz="6000" dirty="0"/>
          </a:p>
        </p:txBody>
      </p:sp>
    </p:spTree>
    <p:extLst>
      <p:ext uri="{BB962C8B-B14F-4D97-AF65-F5344CB8AC3E}">
        <p14:creationId xmlns:p14="http://schemas.microsoft.com/office/powerpoint/2010/main" val="23727295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7696200" cy="3970318"/>
          </a:xfrm>
          <a:prstGeom prst="rect">
            <a:avLst/>
          </a:prstGeom>
          <a:noFill/>
        </p:spPr>
        <p:txBody>
          <a:bodyPr wrap="square" rtlCol="0">
            <a:spAutoFit/>
          </a:bodyPr>
          <a:lstStyle/>
          <a:p>
            <a:r>
              <a:rPr lang="en-US" dirty="0" smtClean="0"/>
              <a:t>Answer:</a:t>
            </a:r>
          </a:p>
          <a:p>
            <a:endParaRPr lang="en-US" dirty="0"/>
          </a:p>
          <a:p>
            <a:pPr marL="285750" indent="-285750">
              <a:buFont typeface="Arial" panose="020B0604020202020204" pitchFamily="34" charset="0"/>
              <a:buChar char="•"/>
            </a:pPr>
            <a:r>
              <a:rPr lang="en-US" sz="7200" dirty="0" smtClean="0"/>
              <a:t>A psychoanalyst</a:t>
            </a:r>
          </a:p>
          <a:p>
            <a:pPr marL="285750" indent="-285750">
              <a:buFont typeface="Arial" panose="020B0604020202020204" pitchFamily="34" charset="0"/>
              <a:buChar char="•"/>
            </a:pPr>
            <a:r>
              <a:rPr lang="en-US" sz="7200" dirty="0" smtClean="0"/>
              <a:t>A doctor in the hospital he is in</a:t>
            </a:r>
            <a:endParaRPr lang="en-US" sz="7200" dirty="0"/>
          </a:p>
        </p:txBody>
      </p:sp>
    </p:spTree>
    <p:extLst>
      <p:ext uri="{BB962C8B-B14F-4D97-AF65-F5344CB8AC3E}">
        <p14:creationId xmlns:p14="http://schemas.microsoft.com/office/powerpoint/2010/main" val="40851226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457200"/>
            <a:ext cx="6172200" cy="1371600"/>
          </a:xfrm>
        </p:spPr>
        <p:txBody>
          <a:bodyPr>
            <a:noAutofit/>
          </a:bodyPr>
          <a:lstStyle/>
          <a:p>
            <a:r>
              <a:rPr lang="en-US" sz="4400" dirty="0" smtClean="0"/>
              <a:t>When Phoebe tries to run away with Holden, he decides to stay.  This is a turning point for Holden for which 2 reasons?</a:t>
            </a:r>
            <a:endParaRPr lang="en-US" sz="4400" dirty="0"/>
          </a:p>
        </p:txBody>
      </p:sp>
    </p:spTree>
    <p:extLst>
      <p:ext uri="{BB962C8B-B14F-4D97-AF65-F5344CB8AC3E}">
        <p14:creationId xmlns:p14="http://schemas.microsoft.com/office/powerpoint/2010/main" val="10854651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8001000" cy="4339650"/>
          </a:xfrm>
          <a:prstGeom prst="rect">
            <a:avLst/>
          </a:prstGeom>
          <a:noFill/>
        </p:spPr>
        <p:txBody>
          <a:bodyPr wrap="square" rtlCol="0">
            <a:spAutoFit/>
          </a:bodyPr>
          <a:lstStyle/>
          <a:p>
            <a:r>
              <a:rPr lang="en-US" dirty="0" smtClean="0"/>
              <a:t>Answer:</a:t>
            </a:r>
          </a:p>
          <a:p>
            <a:endParaRPr lang="en-US" dirty="0"/>
          </a:p>
          <a:p>
            <a:pPr marL="285750" indent="-285750">
              <a:buFont typeface="Arial" panose="020B0604020202020204" pitchFamily="34" charset="0"/>
              <a:buChar char="•"/>
            </a:pPr>
            <a:r>
              <a:rPr lang="en-US" sz="4800" dirty="0" smtClean="0"/>
              <a:t>He finally registers a connection with someone</a:t>
            </a:r>
          </a:p>
          <a:p>
            <a:pPr marL="285750" indent="-285750">
              <a:buFont typeface="Arial" panose="020B0604020202020204" pitchFamily="34" charset="0"/>
              <a:buChar char="•"/>
            </a:pPr>
            <a:r>
              <a:rPr lang="en-US" sz="4800" dirty="0" smtClean="0"/>
              <a:t>He becomes aware that he must be the “adult” and stay for his sister.</a:t>
            </a:r>
            <a:endParaRPr lang="en-US" sz="4800" dirty="0"/>
          </a:p>
        </p:txBody>
      </p:sp>
    </p:spTree>
    <p:extLst>
      <p:ext uri="{BB962C8B-B14F-4D97-AF65-F5344CB8AC3E}">
        <p14:creationId xmlns:p14="http://schemas.microsoft.com/office/powerpoint/2010/main" val="27614967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57400" y="381000"/>
            <a:ext cx="6172200" cy="1371600"/>
          </a:xfrm>
        </p:spPr>
        <p:txBody>
          <a:bodyPr>
            <a:noAutofit/>
          </a:bodyPr>
          <a:lstStyle/>
          <a:p>
            <a:r>
              <a:rPr lang="en-US" sz="4800" dirty="0" smtClean="0"/>
              <a:t>What is the significance of Holden saying the word </a:t>
            </a:r>
            <a:r>
              <a:rPr lang="en-US" sz="4800" i="1" dirty="0" smtClean="0"/>
              <a:t>grand</a:t>
            </a:r>
            <a:r>
              <a:rPr lang="en-US" sz="4800" dirty="0" smtClean="0"/>
              <a:t> is phony and not Mr. Spencer (the one who says it)?</a:t>
            </a:r>
            <a:endParaRPr lang="en-US" sz="4800" dirty="0"/>
          </a:p>
        </p:txBody>
      </p:sp>
    </p:spTree>
    <p:extLst>
      <p:ext uri="{BB962C8B-B14F-4D97-AF65-F5344CB8AC3E}">
        <p14:creationId xmlns:p14="http://schemas.microsoft.com/office/powerpoint/2010/main" val="10665690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391400" cy="4339650"/>
          </a:xfrm>
          <a:prstGeom prst="rect">
            <a:avLst/>
          </a:prstGeom>
          <a:noFill/>
        </p:spPr>
        <p:txBody>
          <a:bodyPr wrap="square" rtlCol="0">
            <a:spAutoFit/>
          </a:bodyPr>
          <a:lstStyle/>
          <a:p>
            <a:r>
              <a:rPr lang="en-US" dirty="0" smtClean="0"/>
              <a:t>Answer:</a:t>
            </a:r>
          </a:p>
          <a:p>
            <a:endParaRPr lang="en-US" dirty="0"/>
          </a:p>
          <a:p>
            <a:r>
              <a:rPr lang="en-US" sz="8000" dirty="0" smtClean="0"/>
              <a:t>It shows his respect for Mr. Spencer </a:t>
            </a:r>
            <a:endParaRPr lang="en-US" sz="8000" dirty="0"/>
          </a:p>
        </p:txBody>
      </p:sp>
    </p:spTree>
    <p:extLst>
      <p:ext uri="{BB962C8B-B14F-4D97-AF65-F5344CB8AC3E}">
        <p14:creationId xmlns:p14="http://schemas.microsoft.com/office/powerpoint/2010/main" val="2250842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81200" y="533400"/>
            <a:ext cx="6172200" cy="1371600"/>
          </a:xfrm>
        </p:spPr>
        <p:txBody>
          <a:bodyPr>
            <a:noAutofit/>
          </a:bodyPr>
          <a:lstStyle/>
          <a:p>
            <a:r>
              <a:rPr lang="en-US" sz="7200" dirty="0" smtClean="0"/>
              <a:t>What is Allie’s baseball mitt symbolic of?</a:t>
            </a:r>
            <a:endParaRPr lang="en-US" sz="72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62200" y="381000"/>
            <a:ext cx="6172200" cy="1371600"/>
          </a:xfrm>
        </p:spPr>
        <p:txBody>
          <a:bodyPr>
            <a:noAutofit/>
          </a:bodyPr>
          <a:lstStyle/>
          <a:p>
            <a:r>
              <a:rPr lang="en-US" sz="6600" dirty="0" smtClean="0"/>
              <a:t>Why does Holden believe D.B. is a prostitute?</a:t>
            </a:r>
            <a:endParaRPr lang="en-US" sz="6600" dirty="0"/>
          </a:p>
        </p:txBody>
      </p:sp>
    </p:spTree>
    <p:extLst>
      <p:ext uri="{BB962C8B-B14F-4D97-AF65-F5344CB8AC3E}">
        <p14:creationId xmlns:p14="http://schemas.microsoft.com/office/powerpoint/2010/main" val="24449620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7772400" cy="5078313"/>
          </a:xfrm>
          <a:prstGeom prst="rect">
            <a:avLst/>
          </a:prstGeom>
          <a:noFill/>
        </p:spPr>
        <p:txBody>
          <a:bodyPr wrap="square" rtlCol="0">
            <a:spAutoFit/>
          </a:bodyPr>
          <a:lstStyle/>
          <a:p>
            <a:r>
              <a:rPr lang="en-US" dirty="0" smtClean="0"/>
              <a:t>Answer:</a:t>
            </a:r>
          </a:p>
          <a:p>
            <a:endParaRPr lang="en-US" dirty="0"/>
          </a:p>
          <a:p>
            <a:r>
              <a:rPr lang="en-US" sz="7200" dirty="0" smtClean="0"/>
              <a:t>He writes movies, instead of his own stories, for a living </a:t>
            </a:r>
            <a:endParaRPr lang="en-US" sz="7200" dirty="0"/>
          </a:p>
        </p:txBody>
      </p:sp>
    </p:spTree>
    <p:extLst>
      <p:ext uri="{BB962C8B-B14F-4D97-AF65-F5344CB8AC3E}">
        <p14:creationId xmlns:p14="http://schemas.microsoft.com/office/powerpoint/2010/main" val="2156562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0" y="609600"/>
            <a:ext cx="6172200" cy="1371600"/>
          </a:xfrm>
        </p:spPr>
        <p:txBody>
          <a:bodyPr>
            <a:noAutofit/>
          </a:bodyPr>
          <a:lstStyle/>
          <a:p>
            <a:r>
              <a:rPr lang="en-US" sz="4800" dirty="0" smtClean="0"/>
              <a:t>What is the significance of keeping Jane from making an appearance in the novel?</a:t>
            </a:r>
            <a:endParaRPr lang="en-US" sz="4800" dirty="0"/>
          </a:p>
        </p:txBody>
      </p:sp>
    </p:spTree>
    <p:extLst>
      <p:ext uri="{BB962C8B-B14F-4D97-AF65-F5344CB8AC3E}">
        <p14:creationId xmlns:p14="http://schemas.microsoft.com/office/powerpoint/2010/main" val="41304244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7772400" cy="4708981"/>
          </a:xfrm>
          <a:prstGeom prst="rect">
            <a:avLst/>
          </a:prstGeom>
          <a:noFill/>
        </p:spPr>
        <p:txBody>
          <a:bodyPr wrap="square" rtlCol="0">
            <a:spAutoFit/>
          </a:bodyPr>
          <a:lstStyle/>
          <a:p>
            <a:r>
              <a:rPr lang="en-US" dirty="0" smtClean="0"/>
              <a:t>Answer:</a:t>
            </a:r>
          </a:p>
          <a:p>
            <a:endParaRPr lang="en-US" dirty="0"/>
          </a:p>
          <a:p>
            <a:r>
              <a:rPr lang="en-US" sz="6600" dirty="0" smtClean="0"/>
              <a:t>Exaggerates Holden’s difficulty with women and inability to connect </a:t>
            </a:r>
            <a:endParaRPr lang="en-US" sz="6600" dirty="0"/>
          </a:p>
        </p:txBody>
      </p:sp>
    </p:spTree>
    <p:extLst>
      <p:ext uri="{BB962C8B-B14F-4D97-AF65-F5344CB8AC3E}">
        <p14:creationId xmlns:p14="http://schemas.microsoft.com/office/powerpoint/2010/main" val="14766513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62200" y="381000"/>
            <a:ext cx="6172200" cy="1371600"/>
          </a:xfrm>
        </p:spPr>
        <p:txBody>
          <a:bodyPr>
            <a:noAutofit/>
          </a:bodyPr>
          <a:lstStyle/>
          <a:p>
            <a:r>
              <a:rPr lang="en-US" sz="4800" dirty="0" smtClean="0"/>
              <a:t>What is the significance of keeping Holden’s father from making an appearance in the novel?</a:t>
            </a:r>
            <a:endParaRPr lang="en-US" sz="4800" dirty="0"/>
          </a:p>
        </p:txBody>
      </p:sp>
    </p:spTree>
    <p:extLst>
      <p:ext uri="{BB962C8B-B14F-4D97-AF65-F5344CB8AC3E}">
        <p14:creationId xmlns:p14="http://schemas.microsoft.com/office/powerpoint/2010/main" val="40024912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7924800" cy="4708981"/>
          </a:xfrm>
          <a:prstGeom prst="rect">
            <a:avLst/>
          </a:prstGeom>
          <a:noFill/>
        </p:spPr>
        <p:txBody>
          <a:bodyPr wrap="square" rtlCol="0">
            <a:spAutoFit/>
          </a:bodyPr>
          <a:lstStyle/>
          <a:p>
            <a:r>
              <a:rPr lang="en-US" dirty="0" smtClean="0"/>
              <a:t>Answer:</a:t>
            </a:r>
          </a:p>
          <a:p>
            <a:endParaRPr lang="en-US" dirty="0"/>
          </a:p>
          <a:p>
            <a:r>
              <a:rPr lang="en-US" sz="6600" dirty="0" smtClean="0"/>
              <a:t>Exaggerates how cut off he is from Holden emotionally (by choice)</a:t>
            </a:r>
            <a:endParaRPr lang="en-US" sz="6600" dirty="0"/>
          </a:p>
        </p:txBody>
      </p:sp>
    </p:spTree>
    <p:extLst>
      <p:ext uri="{BB962C8B-B14F-4D97-AF65-F5344CB8AC3E}">
        <p14:creationId xmlns:p14="http://schemas.microsoft.com/office/powerpoint/2010/main" val="29971035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381000"/>
            <a:ext cx="6172200" cy="1371600"/>
          </a:xfrm>
        </p:spPr>
        <p:txBody>
          <a:bodyPr>
            <a:noAutofit/>
          </a:bodyPr>
          <a:lstStyle/>
          <a:p>
            <a:r>
              <a:rPr lang="en-US" sz="6600" dirty="0" smtClean="0"/>
              <a:t>Why does Holden decide to leave </a:t>
            </a:r>
            <a:r>
              <a:rPr lang="en-US" sz="6600" dirty="0" err="1" smtClean="0"/>
              <a:t>Pencey</a:t>
            </a:r>
            <a:r>
              <a:rPr lang="en-US" sz="6600" dirty="0" smtClean="0"/>
              <a:t> Prep early?</a:t>
            </a:r>
            <a:endParaRPr lang="en-US" sz="6600" dirty="0"/>
          </a:p>
        </p:txBody>
      </p:sp>
    </p:spTree>
    <p:extLst>
      <p:ext uri="{BB962C8B-B14F-4D97-AF65-F5344CB8AC3E}">
        <p14:creationId xmlns:p14="http://schemas.microsoft.com/office/powerpoint/2010/main" val="30299736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467600" cy="4708981"/>
          </a:xfrm>
          <a:prstGeom prst="rect">
            <a:avLst/>
          </a:prstGeom>
          <a:noFill/>
        </p:spPr>
        <p:txBody>
          <a:bodyPr wrap="square" rtlCol="0">
            <a:spAutoFit/>
          </a:bodyPr>
          <a:lstStyle/>
          <a:p>
            <a:r>
              <a:rPr lang="en-US" dirty="0" smtClean="0"/>
              <a:t>Answer:</a:t>
            </a:r>
          </a:p>
          <a:p>
            <a:endParaRPr lang="en-US" dirty="0"/>
          </a:p>
          <a:p>
            <a:r>
              <a:rPr lang="en-US" sz="6600" dirty="0" smtClean="0"/>
              <a:t>He feels overwhelmed and panicked about his expulsion</a:t>
            </a:r>
            <a:endParaRPr lang="en-US" sz="6600" dirty="0"/>
          </a:p>
        </p:txBody>
      </p:sp>
    </p:spTree>
    <p:extLst>
      <p:ext uri="{BB962C8B-B14F-4D97-AF65-F5344CB8AC3E}">
        <p14:creationId xmlns:p14="http://schemas.microsoft.com/office/powerpoint/2010/main" val="24324333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0" y="533400"/>
            <a:ext cx="6172200" cy="1371600"/>
          </a:xfrm>
        </p:spPr>
        <p:txBody>
          <a:bodyPr>
            <a:noAutofit/>
          </a:bodyPr>
          <a:lstStyle/>
          <a:p>
            <a:r>
              <a:rPr lang="en-US" sz="7200" dirty="0" smtClean="0"/>
              <a:t>Why does Holden dislike fist fights/war?</a:t>
            </a:r>
            <a:endParaRPr lang="en-US" sz="7200" dirty="0"/>
          </a:p>
        </p:txBody>
      </p:sp>
    </p:spTree>
    <p:extLst>
      <p:ext uri="{BB962C8B-B14F-4D97-AF65-F5344CB8AC3E}">
        <p14:creationId xmlns:p14="http://schemas.microsoft.com/office/powerpoint/2010/main" val="288399361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153400" cy="4339650"/>
          </a:xfrm>
          <a:prstGeom prst="rect">
            <a:avLst/>
          </a:prstGeom>
          <a:noFill/>
        </p:spPr>
        <p:txBody>
          <a:bodyPr wrap="square" rtlCol="0">
            <a:spAutoFit/>
          </a:bodyPr>
          <a:lstStyle/>
          <a:p>
            <a:r>
              <a:rPr lang="en-US" dirty="0" smtClean="0"/>
              <a:t>Answer:</a:t>
            </a:r>
          </a:p>
          <a:p>
            <a:endParaRPr lang="en-US" dirty="0"/>
          </a:p>
          <a:p>
            <a:r>
              <a:rPr lang="en-US" sz="6000" dirty="0" smtClean="0"/>
              <a:t>He cannot stand the thought of causing pain to another human </a:t>
            </a:r>
            <a:endParaRPr lang="en-US" sz="6000" dirty="0"/>
          </a:p>
        </p:txBody>
      </p:sp>
    </p:spTree>
    <p:extLst>
      <p:ext uri="{BB962C8B-B14F-4D97-AF65-F5344CB8AC3E}">
        <p14:creationId xmlns:p14="http://schemas.microsoft.com/office/powerpoint/2010/main" val="928255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457200"/>
            <a:ext cx="7086600" cy="5386090"/>
          </a:xfrm>
          <a:prstGeom prst="rect">
            <a:avLst/>
          </a:prstGeom>
          <a:noFill/>
        </p:spPr>
        <p:txBody>
          <a:bodyPr wrap="square" rtlCol="0">
            <a:spAutoFit/>
          </a:bodyPr>
          <a:lstStyle/>
          <a:p>
            <a:r>
              <a:rPr lang="en-US" dirty="0" smtClean="0"/>
              <a:t>Answer:</a:t>
            </a:r>
          </a:p>
          <a:p>
            <a:endParaRPr lang="en-US" dirty="0"/>
          </a:p>
          <a:p>
            <a:pPr>
              <a:buFont typeface="Arial" pitchFamily="34" charset="0"/>
              <a:buChar char="•"/>
            </a:pPr>
            <a:r>
              <a:rPr lang="en-US" sz="4400" dirty="0" smtClean="0"/>
              <a:t>It is a tool for a “catcher” which is what Holden wants to be—for children</a:t>
            </a:r>
          </a:p>
          <a:p>
            <a:pPr>
              <a:buFont typeface="Arial" pitchFamily="34" charset="0"/>
              <a:buChar char="•"/>
            </a:pPr>
            <a:r>
              <a:rPr lang="en-US" sz="4400" dirty="0" smtClean="0"/>
              <a:t>It is covered in poetry which explains—partly—why Holden didn’t </a:t>
            </a:r>
            <a:r>
              <a:rPr lang="en-US" sz="4400" dirty="0" smtClean="0"/>
              <a:t>fail</a:t>
            </a:r>
          </a:p>
          <a:p>
            <a:pPr>
              <a:buFont typeface="Arial" pitchFamily="34" charset="0"/>
              <a:buChar char="•"/>
            </a:pPr>
            <a:r>
              <a:rPr lang="en-US" sz="4400" dirty="0" smtClean="0"/>
              <a:t>A link to Allie</a:t>
            </a:r>
            <a:endParaRPr lang="en-US" sz="44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33600" y="457200"/>
            <a:ext cx="6172200" cy="1371600"/>
          </a:xfrm>
        </p:spPr>
        <p:txBody>
          <a:bodyPr>
            <a:noAutofit/>
          </a:bodyPr>
          <a:lstStyle/>
          <a:p>
            <a:r>
              <a:rPr lang="en-US" sz="6000" dirty="0" smtClean="0"/>
              <a:t>What were the feelings in Post-WWII America that are depicted in the novel?</a:t>
            </a:r>
            <a:endParaRPr lang="en-US" sz="6000" dirty="0"/>
          </a:p>
        </p:txBody>
      </p:sp>
    </p:spTree>
    <p:extLst>
      <p:ext uri="{BB962C8B-B14F-4D97-AF65-F5344CB8AC3E}">
        <p14:creationId xmlns:p14="http://schemas.microsoft.com/office/powerpoint/2010/main" val="17375062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09600"/>
            <a:ext cx="7315200" cy="4339650"/>
          </a:xfrm>
          <a:prstGeom prst="rect">
            <a:avLst/>
          </a:prstGeom>
          <a:noFill/>
        </p:spPr>
        <p:txBody>
          <a:bodyPr wrap="square" rtlCol="0">
            <a:spAutoFit/>
          </a:bodyPr>
          <a:lstStyle/>
          <a:p>
            <a:r>
              <a:rPr lang="en-US" dirty="0" smtClean="0"/>
              <a:t>Answer:</a:t>
            </a:r>
          </a:p>
          <a:p>
            <a:endParaRPr lang="en-US" dirty="0"/>
          </a:p>
          <a:p>
            <a:pPr marL="285750" indent="-285750">
              <a:buFont typeface="Arial" panose="020B0604020202020204" pitchFamily="34" charset="0"/>
              <a:buChar char="•"/>
            </a:pPr>
            <a:r>
              <a:rPr lang="en-US" sz="8000" dirty="0" smtClean="0"/>
              <a:t>Cruel</a:t>
            </a:r>
          </a:p>
          <a:p>
            <a:pPr marL="285750" indent="-285750">
              <a:buFont typeface="Arial" panose="020B0604020202020204" pitchFamily="34" charset="0"/>
              <a:buChar char="•"/>
            </a:pPr>
            <a:r>
              <a:rPr lang="en-US" sz="8000" dirty="0" smtClean="0"/>
              <a:t>Isolation </a:t>
            </a:r>
          </a:p>
          <a:p>
            <a:pPr marL="285750" indent="-285750">
              <a:buFont typeface="Arial" panose="020B0604020202020204" pitchFamily="34" charset="0"/>
              <a:buChar char="•"/>
            </a:pPr>
            <a:r>
              <a:rPr lang="en-US" sz="8000" dirty="0" smtClean="0"/>
              <a:t>Chaos </a:t>
            </a:r>
            <a:endParaRPr lang="en-US" sz="8000" dirty="0"/>
          </a:p>
        </p:txBody>
      </p:sp>
    </p:spTree>
    <p:extLst>
      <p:ext uri="{BB962C8B-B14F-4D97-AF65-F5344CB8AC3E}">
        <p14:creationId xmlns:p14="http://schemas.microsoft.com/office/powerpoint/2010/main" val="405463164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33600" y="381000"/>
            <a:ext cx="6172200" cy="1371600"/>
          </a:xfrm>
        </p:spPr>
        <p:txBody>
          <a:bodyPr>
            <a:noAutofit/>
          </a:bodyPr>
          <a:lstStyle/>
          <a:p>
            <a:r>
              <a:rPr lang="en-US" sz="6600" dirty="0" smtClean="0"/>
              <a:t>What is gained by telling the story in first person?</a:t>
            </a:r>
            <a:endParaRPr lang="en-US" sz="6600" dirty="0"/>
          </a:p>
        </p:txBody>
      </p:sp>
    </p:spTree>
    <p:extLst>
      <p:ext uri="{BB962C8B-B14F-4D97-AF65-F5344CB8AC3E}">
        <p14:creationId xmlns:p14="http://schemas.microsoft.com/office/powerpoint/2010/main" val="24267863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7848600" cy="4801314"/>
          </a:xfrm>
          <a:prstGeom prst="rect">
            <a:avLst/>
          </a:prstGeom>
          <a:noFill/>
        </p:spPr>
        <p:txBody>
          <a:bodyPr wrap="square" rtlCol="0">
            <a:spAutoFit/>
          </a:bodyPr>
          <a:lstStyle/>
          <a:p>
            <a:r>
              <a:rPr lang="en-US" dirty="0" smtClean="0"/>
              <a:t>Answer:</a:t>
            </a:r>
          </a:p>
          <a:p>
            <a:endParaRPr lang="en-US" dirty="0"/>
          </a:p>
          <a:p>
            <a:r>
              <a:rPr lang="en-US" sz="5400" dirty="0" smtClean="0"/>
              <a:t>We get a better understanding of Holden and develop empathy for him because of this.</a:t>
            </a:r>
            <a:endParaRPr lang="en-US" sz="5400" dirty="0"/>
          </a:p>
        </p:txBody>
      </p:sp>
    </p:spTree>
    <p:extLst>
      <p:ext uri="{BB962C8B-B14F-4D97-AF65-F5344CB8AC3E}">
        <p14:creationId xmlns:p14="http://schemas.microsoft.com/office/powerpoint/2010/main" val="25496221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81200" y="304800"/>
            <a:ext cx="6172200" cy="1371600"/>
          </a:xfrm>
        </p:spPr>
        <p:txBody>
          <a:bodyPr>
            <a:noAutofit/>
          </a:bodyPr>
          <a:lstStyle/>
          <a:p>
            <a:r>
              <a:rPr lang="en-US" sz="5400" dirty="0" smtClean="0"/>
              <a:t>What is the significance of Holden constantly repeating himself?</a:t>
            </a:r>
            <a:endParaRPr lang="en-US" sz="5400" dirty="0"/>
          </a:p>
        </p:txBody>
      </p:sp>
    </p:spTree>
    <p:extLst>
      <p:ext uri="{BB962C8B-B14F-4D97-AF65-F5344CB8AC3E}">
        <p14:creationId xmlns:p14="http://schemas.microsoft.com/office/powerpoint/2010/main" val="395107494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7772400" cy="3970318"/>
          </a:xfrm>
          <a:prstGeom prst="rect">
            <a:avLst/>
          </a:prstGeom>
          <a:noFill/>
        </p:spPr>
        <p:txBody>
          <a:bodyPr wrap="square" rtlCol="0">
            <a:spAutoFit/>
          </a:bodyPr>
          <a:lstStyle/>
          <a:p>
            <a:r>
              <a:rPr lang="en-US" dirty="0" smtClean="0"/>
              <a:t>Answer:</a:t>
            </a:r>
          </a:p>
          <a:p>
            <a:endParaRPr lang="en-US" dirty="0"/>
          </a:p>
          <a:p>
            <a:r>
              <a:rPr lang="en-US" sz="7200" dirty="0" smtClean="0"/>
              <a:t>He is trying to convince himself of what he said </a:t>
            </a:r>
            <a:endParaRPr lang="en-US" sz="7200" dirty="0"/>
          </a:p>
        </p:txBody>
      </p:sp>
    </p:spTree>
    <p:extLst>
      <p:ext uri="{BB962C8B-B14F-4D97-AF65-F5344CB8AC3E}">
        <p14:creationId xmlns:p14="http://schemas.microsoft.com/office/powerpoint/2010/main" val="418278600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1480" y="344424"/>
            <a:ext cx="7696200" cy="4524315"/>
          </a:xfrm>
          <a:prstGeom prst="rect">
            <a:avLst/>
          </a:prstGeom>
          <a:noFill/>
        </p:spPr>
        <p:txBody>
          <a:bodyPr wrap="square" rtlCol="0">
            <a:spAutoFit/>
          </a:bodyPr>
          <a:lstStyle/>
          <a:p>
            <a:r>
              <a:rPr lang="en-US" sz="7200" dirty="0" smtClean="0"/>
              <a:t>What do the fish in Central Park’s lagoon symbolize?</a:t>
            </a:r>
            <a:endParaRPr lang="en-US" sz="7200" dirty="0"/>
          </a:p>
        </p:txBody>
      </p:sp>
    </p:spTree>
    <p:extLst>
      <p:ext uri="{BB962C8B-B14F-4D97-AF65-F5344CB8AC3E}">
        <p14:creationId xmlns:p14="http://schemas.microsoft.com/office/powerpoint/2010/main" val="325035537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57200"/>
            <a:ext cx="7239000" cy="3416320"/>
          </a:xfrm>
          <a:prstGeom prst="rect">
            <a:avLst/>
          </a:prstGeom>
          <a:noFill/>
        </p:spPr>
        <p:txBody>
          <a:bodyPr wrap="square" rtlCol="0">
            <a:spAutoFit/>
          </a:bodyPr>
          <a:lstStyle/>
          <a:p>
            <a:r>
              <a:rPr lang="en-US" dirty="0" smtClean="0"/>
              <a:t>Answer:</a:t>
            </a:r>
          </a:p>
          <a:p>
            <a:endParaRPr lang="en-US" dirty="0"/>
          </a:p>
          <a:p>
            <a:r>
              <a:rPr lang="en-US" sz="6000" dirty="0" smtClean="0"/>
              <a:t>Holden and how he has to stay in his environment</a:t>
            </a:r>
            <a:endParaRPr lang="en-US" sz="6000" dirty="0"/>
          </a:p>
        </p:txBody>
      </p:sp>
    </p:spTree>
    <p:extLst>
      <p:ext uri="{BB962C8B-B14F-4D97-AF65-F5344CB8AC3E}">
        <p14:creationId xmlns:p14="http://schemas.microsoft.com/office/powerpoint/2010/main" val="18917706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25.media.tumblr.com/tumblr_mbllyw1Qyl1qb4fvbo1_50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010" y="228600"/>
            <a:ext cx="4505195" cy="605498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257800" y="457200"/>
            <a:ext cx="3352800" cy="5016758"/>
          </a:xfrm>
          <a:prstGeom prst="rect">
            <a:avLst/>
          </a:prstGeom>
          <a:noFill/>
        </p:spPr>
        <p:txBody>
          <a:bodyPr wrap="square" rtlCol="0">
            <a:spAutoFit/>
          </a:bodyPr>
          <a:lstStyle/>
          <a:p>
            <a:r>
              <a:rPr lang="en-US" sz="3200" dirty="0" smtClean="0"/>
              <a:t>Alright, </a:t>
            </a:r>
            <a:r>
              <a:rPr lang="en-US" sz="3200" dirty="0" err="1" smtClean="0"/>
              <a:t>ya</a:t>
            </a:r>
            <a:r>
              <a:rPr lang="en-US" sz="3200" dirty="0" smtClean="0"/>
              <a:t> phonies.  You will have a vocabulary section, so be sure to study those words you received at the start of the novel. </a:t>
            </a:r>
            <a:endParaRPr lang="en-US" sz="3200" dirty="0"/>
          </a:p>
        </p:txBody>
      </p:sp>
    </p:spTree>
    <p:extLst>
      <p:ext uri="{BB962C8B-B14F-4D97-AF65-F5344CB8AC3E}">
        <p14:creationId xmlns:p14="http://schemas.microsoft.com/office/powerpoint/2010/main" val="3409835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533400"/>
            <a:ext cx="6172200" cy="1371600"/>
          </a:xfrm>
        </p:spPr>
        <p:txBody>
          <a:bodyPr>
            <a:noAutofit/>
          </a:bodyPr>
          <a:lstStyle/>
          <a:p>
            <a:r>
              <a:rPr lang="en-US" sz="7200" dirty="0" smtClean="0"/>
              <a:t>What do the ducks represent (about 2 things)?</a:t>
            </a:r>
            <a:endParaRPr lang="en-US" sz="7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685800"/>
            <a:ext cx="7086600" cy="5632311"/>
          </a:xfrm>
          <a:prstGeom prst="rect">
            <a:avLst/>
          </a:prstGeom>
          <a:noFill/>
        </p:spPr>
        <p:txBody>
          <a:bodyPr wrap="square" rtlCol="0">
            <a:spAutoFit/>
          </a:bodyPr>
          <a:lstStyle/>
          <a:p>
            <a:r>
              <a:rPr lang="en-US" dirty="0" smtClean="0"/>
              <a:t>Answer:</a:t>
            </a:r>
          </a:p>
          <a:p>
            <a:endParaRPr lang="en-US" dirty="0"/>
          </a:p>
          <a:p>
            <a:pPr>
              <a:buFont typeface="Arial" pitchFamily="34" charset="0"/>
              <a:buChar char="•"/>
            </a:pPr>
            <a:r>
              <a:rPr lang="en-US" sz="5400" dirty="0" smtClean="0"/>
              <a:t>Symbolize loss (Dealing with losing Allie)</a:t>
            </a:r>
          </a:p>
          <a:p>
            <a:pPr>
              <a:buFont typeface="Arial" pitchFamily="34" charset="0"/>
              <a:buChar char="•"/>
            </a:pPr>
            <a:r>
              <a:rPr lang="en-US" sz="5400" dirty="0" smtClean="0"/>
              <a:t>Symbolize </a:t>
            </a:r>
            <a:r>
              <a:rPr lang="en-US" sz="5400" dirty="0" smtClean="0"/>
              <a:t>escape</a:t>
            </a:r>
          </a:p>
          <a:p>
            <a:pPr>
              <a:buFont typeface="Arial" pitchFamily="34" charset="0"/>
              <a:buChar char="•"/>
            </a:pPr>
            <a:r>
              <a:rPr lang="en-US" sz="5400" dirty="0" smtClean="0"/>
              <a:t>Shows that not all change is permanent </a:t>
            </a:r>
            <a:endParaRPr lang="en-US" sz="5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2872</TotalTime>
  <Words>1288</Words>
  <Application>Microsoft Office PowerPoint</Application>
  <PresentationFormat>On-screen Show (4:3)</PresentationFormat>
  <Paragraphs>178</Paragraphs>
  <Slides>78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78</vt:i4>
      </vt:variant>
    </vt:vector>
  </HeadingPairs>
  <TitlesOfParts>
    <vt:vector size="84" baseType="lpstr">
      <vt:lpstr>Arial</vt:lpstr>
      <vt:lpstr>Calibri</vt:lpstr>
      <vt:lpstr>Century Schoolbook</vt:lpstr>
      <vt:lpstr>Wingdings</vt:lpstr>
      <vt:lpstr>Wingdings 2</vt:lpstr>
      <vt:lpstr>Oriel</vt:lpstr>
      <vt:lpstr>Catcher in the Rye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Dwight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Catcher in the Rye</dc:title>
  <dc:creator>pappasd</dc:creator>
  <cp:lastModifiedBy>Devi</cp:lastModifiedBy>
  <cp:revision>30</cp:revision>
  <dcterms:created xsi:type="dcterms:W3CDTF">2015-12-04T19:24:50Z</dcterms:created>
  <dcterms:modified xsi:type="dcterms:W3CDTF">2016-11-20T22:45:51Z</dcterms:modified>
</cp:coreProperties>
</file>