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32D32D2-9857-4C76-A203-ECCD887B8B77}" type="datetimeFigureOut">
              <a:rPr lang="en-US" smtClean="0"/>
              <a:t>10/19/2016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EF3313B-71D5-4E5D-8BC0-D6CDEB27D60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2D32D2-9857-4C76-A203-ECCD887B8B77}"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3313B-71D5-4E5D-8BC0-D6CDEB27D60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2D32D2-9857-4C76-A203-ECCD887B8B77}"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3313B-71D5-4E5D-8BC0-D6CDEB27D60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2D32D2-9857-4C76-A203-ECCD887B8B77}"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3313B-71D5-4E5D-8BC0-D6CDEB27D60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32D32D2-9857-4C76-A203-ECCD887B8B77}"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3313B-71D5-4E5D-8BC0-D6CDEB27D60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2D32D2-9857-4C76-A203-ECCD887B8B77}"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3313B-71D5-4E5D-8BC0-D6CDEB27D60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32D32D2-9857-4C76-A203-ECCD887B8B77}" type="datetimeFigureOut">
              <a:rPr lang="en-US" smtClean="0"/>
              <a:t>10/19/2016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F3313B-71D5-4E5D-8BC0-D6CDEB27D60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32D32D2-9857-4C76-A203-ECCD887B8B77}" type="datetimeFigureOut">
              <a:rPr lang="en-US" smtClean="0"/>
              <a:t>10/19/2016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F3313B-71D5-4E5D-8BC0-D6CDEB27D60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2D32D2-9857-4C76-A203-ECCD887B8B77}" type="datetimeFigureOut">
              <a:rPr lang="en-US" smtClean="0"/>
              <a:t>10/19/2016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F3313B-71D5-4E5D-8BC0-D6CDEB27D60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2D32D2-9857-4C76-A203-ECCD887B8B77}"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3313B-71D5-4E5D-8BC0-D6CDEB27D60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32D32D2-9857-4C76-A203-ECCD887B8B77}"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EF3313B-71D5-4E5D-8BC0-D6CDEB27D60A}"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32D32D2-9857-4C76-A203-ECCD887B8B77}" type="datetimeFigureOut">
              <a:rPr lang="en-US" smtClean="0"/>
              <a:t>10/19/2016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EF3313B-71D5-4E5D-8BC0-D6CDEB27D60A}"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Argumentative Writing</a:t>
            </a:r>
            <a:endParaRPr lang="en-US" dirty="0"/>
          </a:p>
        </p:txBody>
      </p:sp>
      <p:sp>
        <p:nvSpPr>
          <p:cNvPr id="3" name="Subtitle 2"/>
          <p:cNvSpPr>
            <a:spLocks noGrp="1"/>
          </p:cNvSpPr>
          <p:nvPr>
            <p:ph type="subTitle" idx="1"/>
          </p:nvPr>
        </p:nvSpPr>
        <p:spPr/>
        <p:txBody>
          <a:bodyPr/>
          <a:lstStyle/>
          <a:p>
            <a:r>
              <a:rPr lang="en-US" dirty="0" smtClean="0"/>
              <a:t>What is it?  How do I write it?  How is it organized?</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34400" cy="697992"/>
          </a:xfrm>
        </p:spPr>
        <p:txBody>
          <a:bodyPr/>
          <a:lstStyle/>
          <a:p>
            <a:r>
              <a:rPr lang="en-US" sz="4000" dirty="0" smtClean="0"/>
              <a:t>How Do I Know If It’s a Reliable Source?</a:t>
            </a:r>
            <a:endParaRPr lang="en-US" sz="4000" dirty="0"/>
          </a:p>
        </p:txBody>
      </p:sp>
      <p:sp>
        <p:nvSpPr>
          <p:cNvPr id="3" name="Text Placeholder 2"/>
          <p:cNvSpPr>
            <a:spLocks noGrp="1"/>
          </p:cNvSpPr>
          <p:nvPr>
            <p:ph type="body" idx="1"/>
          </p:nvPr>
        </p:nvSpPr>
        <p:spPr>
          <a:xfrm>
            <a:off x="530352" y="1524000"/>
            <a:ext cx="7772400" cy="5105400"/>
          </a:xfrm>
        </p:spPr>
        <p:txBody>
          <a:bodyPr>
            <a:normAutofit fontScale="92500"/>
          </a:bodyPr>
          <a:lstStyle/>
          <a:p>
            <a:pPr>
              <a:buFont typeface="Arial" pitchFamily="34" charset="0"/>
              <a:buChar char="•"/>
            </a:pPr>
            <a:r>
              <a:rPr lang="en-US" sz="2800" dirty="0" smtClean="0"/>
              <a:t>Who is the author? –Reliable/credible sources are written by authors respected in their fields of study.  Responsible/credible authors will cite their sources so you can check the accuracy of and support for what they’re written (this also lets you springboard to other sources for your own research!)</a:t>
            </a:r>
          </a:p>
          <a:p>
            <a:pPr>
              <a:buFont typeface="Arial" pitchFamily="34" charset="0"/>
              <a:buChar char="•"/>
            </a:pPr>
            <a:endParaRPr lang="en-US" sz="2800" dirty="0" smtClean="0"/>
          </a:p>
          <a:p>
            <a:pPr>
              <a:buFont typeface="Arial" pitchFamily="34" charset="0"/>
              <a:buChar char="•"/>
            </a:pPr>
            <a:r>
              <a:rPr lang="en-US" sz="2800" dirty="0" smtClean="0"/>
              <a:t>How recent is the source?—The choice to seek recent sources depends on your topic.  History may not need recent sources.  Sources discussing technology/medicine need to be more current as they are ever-changing</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057400"/>
            <a:ext cx="8305800" cy="4419600"/>
          </a:xfrm>
        </p:spPr>
        <p:txBody>
          <a:bodyPr>
            <a:normAutofit fontScale="90000"/>
          </a:bodyPr>
          <a:lstStyle/>
          <a:p>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BE </a:t>
            </a:r>
            <a:r>
              <a:rPr lang="en-US" sz="5400" dirty="0" smtClean="0"/>
              <a:t>CAREFUL WHEN EVALUATING INTERNET SOURCES!!</a:t>
            </a:r>
            <a:r>
              <a:rPr lang="en-US" sz="2400" dirty="0" smtClean="0"/>
              <a:t/>
            </a:r>
            <a:br>
              <a:rPr lang="en-US" sz="2400" dirty="0" smtClean="0"/>
            </a:br>
            <a:r>
              <a:rPr lang="en-US" sz="3100" dirty="0" smtClean="0"/>
              <a:t/>
            </a:r>
            <a:br>
              <a:rPr lang="en-US" sz="3100" dirty="0" smtClean="0"/>
            </a:br>
            <a:r>
              <a:rPr lang="en-US" sz="3100" b="1" dirty="0" smtClean="0"/>
              <a:t>NEVER</a:t>
            </a:r>
            <a:r>
              <a:rPr lang="en-US" sz="3100" dirty="0" smtClean="0"/>
              <a:t> use websites where an author cannot be determined, unless the site is associated with a reputable institution such as a respected university, a credible media outlet, government program or department, or well-known non-government organizations.  </a:t>
            </a:r>
            <a:r>
              <a:rPr lang="en-US" sz="3100" dirty="0" smtClean="0"/>
              <a:t/>
            </a:r>
            <a:br>
              <a:rPr lang="en-US" sz="3100" dirty="0" smtClean="0"/>
            </a:br>
            <a:r>
              <a:rPr lang="en-US" sz="3100" dirty="0" smtClean="0"/>
              <a:t/>
            </a:r>
            <a:br>
              <a:rPr lang="en-US" sz="3100" dirty="0" smtClean="0"/>
            </a:br>
            <a:r>
              <a:rPr lang="en-US" sz="3100" dirty="0" smtClean="0"/>
              <a:t>Beware </a:t>
            </a:r>
            <a:r>
              <a:rPr lang="en-US" sz="3100" dirty="0" smtClean="0"/>
              <a:t>sites like Wikipedia, which are </a:t>
            </a:r>
            <a:r>
              <a:rPr lang="en-US" sz="3100" b="1" dirty="0" smtClean="0"/>
              <a:t>collaboratively developed </a:t>
            </a:r>
            <a:r>
              <a:rPr lang="en-US" sz="3100" dirty="0" smtClean="0"/>
              <a:t>by users.  Because anyone can add or change content, the validity of information on such sites may not meet the standards for academic research.  </a:t>
            </a:r>
            <a:br>
              <a:rPr lang="en-US" sz="3100" dirty="0" smtClean="0"/>
            </a:b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Good Databases I Can Use?</a:t>
            </a:r>
            <a:endParaRPr lang="en-US" dirty="0"/>
          </a:p>
        </p:txBody>
      </p:sp>
      <p:sp>
        <p:nvSpPr>
          <p:cNvPr id="3" name="Text Placeholder 2"/>
          <p:cNvSpPr>
            <a:spLocks noGrp="1"/>
          </p:cNvSpPr>
          <p:nvPr>
            <p:ph type="body" idx="1"/>
          </p:nvPr>
        </p:nvSpPr>
        <p:spPr>
          <a:xfrm>
            <a:off x="530352" y="2704664"/>
            <a:ext cx="7772400" cy="3924736"/>
          </a:xfrm>
        </p:spPr>
        <p:txBody>
          <a:bodyPr>
            <a:normAutofit/>
          </a:bodyPr>
          <a:lstStyle/>
          <a:p>
            <a:r>
              <a:rPr lang="en-US" b="1" dirty="0" err="1" smtClean="0"/>
              <a:t>Ebso</a:t>
            </a:r>
            <a:r>
              <a:rPr lang="en-US" dirty="0" smtClean="0"/>
              <a:t> is great, and it’s free for you to use through the school.  Everything in that database is reliable.  There’s no guessing involved!</a:t>
            </a:r>
          </a:p>
          <a:p>
            <a:endParaRPr lang="en-US" dirty="0" smtClean="0"/>
          </a:p>
          <a:p>
            <a:r>
              <a:rPr lang="en-US" b="1" dirty="0" smtClean="0"/>
              <a:t>Google Scholar </a:t>
            </a:r>
            <a:r>
              <a:rPr lang="en-US" dirty="0" smtClean="0"/>
              <a:t>is another free database that is always reliable for you.  However, you cannot filter your searches like you can with </a:t>
            </a:r>
            <a:r>
              <a:rPr lang="en-US" dirty="0" err="1" smtClean="0"/>
              <a:t>Ebsco</a:t>
            </a:r>
            <a:r>
              <a:rPr lang="en-US" dirty="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305800" cy="1143000"/>
          </a:xfrm>
          <a:effectLst>
            <a:outerShdw blurRad="50800" dist="38100" dir="2700000" algn="tl" rotWithShape="0">
              <a:prstClr val="black">
                <a:alpha val="40000"/>
              </a:prstClr>
            </a:outerShdw>
          </a:effectLst>
        </p:spPr>
        <p:txBody>
          <a:bodyPr>
            <a:noAutofit/>
          </a:bodyPr>
          <a:lstStyle/>
          <a:p>
            <a:pPr algn="ctr"/>
            <a:r>
              <a:rPr lang="en-US" sz="4400" b="1" dirty="0" smtClean="0">
                <a:solidFill>
                  <a:schemeClr val="accent4"/>
                </a:solidFill>
                <a:effectLst>
                  <a:outerShdw blurRad="38100" dist="38100" dir="2700000" algn="tl">
                    <a:srgbClr val="000000">
                      <a:alpha val="43137"/>
                    </a:srgbClr>
                  </a:outerShdw>
                </a:effectLst>
              </a:rPr>
              <a:t>What Is an </a:t>
            </a:r>
            <a:r>
              <a:rPr lang="en-US" sz="4400" b="1" dirty="0" smtClean="0">
                <a:solidFill>
                  <a:schemeClr val="accent4"/>
                </a:solidFill>
                <a:effectLst>
                  <a:outerShdw blurRad="38100" dist="38100" dir="2700000" algn="tl">
                    <a:srgbClr val="000000">
                      <a:alpha val="43137"/>
                    </a:srgbClr>
                  </a:outerShdw>
                </a:effectLst>
              </a:rPr>
              <a:t>A</a:t>
            </a:r>
            <a:r>
              <a:rPr lang="en-US" sz="4400" b="1" dirty="0" smtClean="0">
                <a:solidFill>
                  <a:schemeClr val="accent4"/>
                </a:solidFill>
                <a:effectLst>
                  <a:outerShdw blurRad="38100" dist="38100" dir="2700000" algn="tl">
                    <a:srgbClr val="000000">
                      <a:alpha val="43137"/>
                    </a:srgbClr>
                  </a:outerShdw>
                </a:effectLst>
              </a:rPr>
              <a:t>rgumentative Essay?</a:t>
            </a:r>
            <a:endParaRPr lang="en-US" sz="4400" b="1" dirty="0">
              <a:solidFill>
                <a:schemeClr val="accent4"/>
              </a:solidFill>
              <a:effectLst>
                <a:outerShdw blurRad="38100" dist="38100" dir="2700000" algn="tl">
                  <a:srgbClr val="000000">
                    <a:alpha val="43137"/>
                  </a:srgbClr>
                </a:outerShdw>
              </a:effectLst>
            </a:endParaRPr>
          </a:p>
        </p:txBody>
      </p:sp>
      <p:sp>
        <p:nvSpPr>
          <p:cNvPr id="3" name="TextBox 2"/>
          <p:cNvSpPr txBox="1"/>
          <p:nvPr/>
        </p:nvSpPr>
        <p:spPr>
          <a:xfrm>
            <a:off x="685800" y="1371600"/>
            <a:ext cx="7696200" cy="5262979"/>
          </a:xfrm>
          <a:prstGeom prst="rect">
            <a:avLst/>
          </a:prstGeom>
          <a:noFill/>
        </p:spPr>
        <p:txBody>
          <a:bodyPr wrap="square" rtlCol="0">
            <a:spAutoFit/>
          </a:bodyPr>
          <a:lstStyle/>
          <a:p>
            <a:pPr>
              <a:buFont typeface="Arial" pitchFamily="34" charset="0"/>
              <a:buChar char="•"/>
            </a:pPr>
            <a:r>
              <a:rPr lang="en-US" sz="2400" dirty="0" smtClean="0"/>
              <a:t>An argumentative essay is a type of writing that involves research, your opinion, a counterclaim, and a rebuttal.  </a:t>
            </a:r>
          </a:p>
          <a:p>
            <a:pPr>
              <a:buFont typeface="Arial" pitchFamily="34" charset="0"/>
              <a:buChar char="•"/>
            </a:pPr>
            <a:endParaRPr lang="en-US" sz="2400" dirty="0" smtClean="0"/>
          </a:p>
          <a:p>
            <a:pPr>
              <a:buFont typeface="Arial" pitchFamily="34" charset="0"/>
              <a:buChar char="•"/>
            </a:pPr>
            <a:r>
              <a:rPr lang="en-US" sz="2400" dirty="0" smtClean="0"/>
              <a:t>Argumentative essays are different from persuasive essays because argumentative papers have a counter argument. </a:t>
            </a:r>
          </a:p>
          <a:p>
            <a:pPr>
              <a:buFont typeface="Arial" pitchFamily="34" charset="0"/>
              <a:buChar char="•"/>
            </a:pPr>
            <a:endParaRPr lang="en-US" sz="2400" dirty="0" smtClean="0"/>
          </a:p>
          <a:p>
            <a:pPr>
              <a:buFont typeface="Arial" pitchFamily="34" charset="0"/>
              <a:buChar char="•"/>
            </a:pPr>
            <a:r>
              <a:rPr lang="en-US" sz="2400" dirty="0" smtClean="0"/>
              <a:t>Argumentative essays are stronger than persuasive because you let your audience know that you have considered all sides of your argument.  </a:t>
            </a:r>
          </a:p>
          <a:p>
            <a:pPr>
              <a:buFont typeface="Arial" pitchFamily="34" charset="0"/>
              <a:buChar char="•"/>
            </a:pPr>
            <a:endParaRPr lang="en-US" sz="2400" dirty="0"/>
          </a:p>
          <a:p>
            <a:pPr>
              <a:buFont typeface="Arial" pitchFamily="34" charset="0"/>
              <a:buChar char="•"/>
            </a:pPr>
            <a:r>
              <a:rPr lang="en-US" sz="2400" dirty="0" smtClean="0"/>
              <a:t>However, the purpose of an argumentative essay and a persuasive essay is the same:  TO PERSUADE!  You are trying to get your audience to agree with you!</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7772400" cy="816864"/>
          </a:xfrm>
        </p:spPr>
        <p:txBody>
          <a:bodyPr/>
          <a:lstStyle/>
          <a:p>
            <a:pPr algn="ctr"/>
            <a:r>
              <a:rPr lang="en-US" dirty="0" smtClean="0"/>
              <a:t>Parts of an Argument</a:t>
            </a:r>
            <a:endParaRPr lang="en-US" dirty="0"/>
          </a:p>
        </p:txBody>
      </p:sp>
      <p:sp>
        <p:nvSpPr>
          <p:cNvPr id="3" name="Text Placeholder 2"/>
          <p:cNvSpPr>
            <a:spLocks noGrp="1"/>
          </p:cNvSpPr>
          <p:nvPr>
            <p:ph type="body" idx="1"/>
          </p:nvPr>
        </p:nvSpPr>
        <p:spPr>
          <a:xfrm>
            <a:off x="530352" y="1752600"/>
            <a:ext cx="7772400" cy="4953000"/>
          </a:xfrm>
        </p:spPr>
        <p:txBody>
          <a:bodyPr>
            <a:normAutofit fontScale="92500" lnSpcReduction="10000"/>
          </a:bodyPr>
          <a:lstStyle/>
          <a:p>
            <a:pPr marL="457200" indent="-457200">
              <a:buFont typeface="+mj-lt"/>
              <a:buAutoNum type="arabicPeriod"/>
            </a:pPr>
            <a:r>
              <a:rPr lang="en-US" b="1" dirty="0" smtClean="0"/>
              <a:t>Claim</a:t>
            </a:r>
            <a:r>
              <a:rPr lang="en-US" dirty="0" smtClean="0"/>
              <a:t>—This is your opinion/what you are supporting</a:t>
            </a:r>
          </a:p>
          <a:p>
            <a:pPr marL="457200" indent="-457200">
              <a:buFont typeface="+mj-lt"/>
              <a:buAutoNum type="arabicPeriod"/>
            </a:pPr>
            <a:r>
              <a:rPr lang="en-US" b="1" dirty="0" smtClean="0"/>
              <a:t>Evidence</a:t>
            </a:r>
            <a:r>
              <a:rPr lang="en-US" dirty="0" smtClean="0"/>
              <a:t>—This is the research you have  gathered.  Your claim must be based off your research.  </a:t>
            </a:r>
          </a:p>
          <a:p>
            <a:pPr marL="457200" indent="-457200">
              <a:buFont typeface="+mj-lt"/>
              <a:buAutoNum type="arabicPeriod"/>
            </a:pPr>
            <a:r>
              <a:rPr lang="en-US" b="1" dirty="0" smtClean="0"/>
              <a:t>Warrant</a:t>
            </a:r>
            <a:r>
              <a:rPr lang="en-US" dirty="0" smtClean="0"/>
              <a:t>—This  is your explanation of how your evidence supports your topic sentence.  For every piece of evidence, you must provide a warrant</a:t>
            </a:r>
          </a:p>
          <a:p>
            <a:pPr marL="457200" indent="-457200">
              <a:buFont typeface="+mj-lt"/>
              <a:buAutoNum type="arabicPeriod"/>
            </a:pPr>
            <a:r>
              <a:rPr lang="en-US" b="1" dirty="0" smtClean="0"/>
              <a:t>Backing</a:t>
            </a:r>
            <a:r>
              <a:rPr lang="en-US" dirty="0" smtClean="0"/>
              <a:t>—This is common sense information that supports your warrant.  Here, you are explaining how your warrant also supports your thesis.  </a:t>
            </a:r>
          </a:p>
          <a:p>
            <a:pPr marL="457200" indent="-457200">
              <a:buFont typeface="+mj-lt"/>
              <a:buAutoNum type="arabicPeriod"/>
            </a:pPr>
            <a:r>
              <a:rPr lang="en-US" b="1" dirty="0" smtClean="0"/>
              <a:t>Counter argument—This </a:t>
            </a:r>
            <a:r>
              <a:rPr lang="en-US" dirty="0" smtClean="0"/>
              <a:t>is where you bring up a point the opposing side might bring up.  </a:t>
            </a:r>
          </a:p>
          <a:p>
            <a:pPr marL="457200" indent="-457200">
              <a:buFont typeface="+mj-lt"/>
              <a:buAutoNum type="arabicPeriod"/>
            </a:pPr>
            <a:r>
              <a:rPr lang="en-US" b="1" dirty="0" smtClean="0"/>
              <a:t>Rebuttal</a:t>
            </a:r>
            <a:r>
              <a:rPr lang="en-US" dirty="0" smtClean="0"/>
              <a:t>—Once you bring up a point the opposition might say, you WEAKEN their argument by proving your own even more. </a:t>
            </a:r>
          </a:p>
          <a:p>
            <a:pPr marL="457200" indent="-457200"/>
            <a:r>
              <a:rPr lang="en-US" b="1" dirty="0" smtClean="0"/>
              <a:t>**IMPORTANT NOTE**</a:t>
            </a:r>
          </a:p>
          <a:p>
            <a:pPr marL="457200" indent="-457200"/>
            <a:r>
              <a:rPr lang="en-US" dirty="0" smtClean="0"/>
              <a:t>Avoid absolutes (words like ALWAYS, NEVER, EVERYONE, ALL)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838200"/>
          </a:xfrm>
        </p:spPr>
        <p:txBody>
          <a:bodyPr/>
          <a:lstStyle/>
          <a:p>
            <a:pPr algn="ctr"/>
            <a:r>
              <a:rPr lang="en-US" dirty="0" smtClean="0"/>
              <a:t>The Introduction</a:t>
            </a:r>
            <a:endParaRPr lang="en-US" dirty="0"/>
          </a:p>
        </p:txBody>
      </p:sp>
      <p:sp>
        <p:nvSpPr>
          <p:cNvPr id="3" name="Text Placeholder 2"/>
          <p:cNvSpPr>
            <a:spLocks noGrp="1"/>
          </p:cNvSpPr>
          <p:nvPr>
            <p:ph type="body" idx="1"/>
          </p:nvPr>
        </p:nvSpPr>
        <p:spPr>
          <a:xfrm>
            <a:off x="530352" y="1295400"/>
            <a:ext cx="7772400" cy="5257800"/>
          </a:xfrm>
        </p:spPr>
        <p:txBody>
          <a:bodyPr>
            <a:normAutofit lnSpcReduction="10000"/>
          </a:bodyPr>
          <a:lstStyle/>
          <a:p>
            <a:pPr>
              <a:buFont typeface="Arial" pitchFamily="34" charset="0"/>
              <a:buChar char="•"/>
            </a:pPr>
            <a:r>
              <a:rPr lang="en-US" dirty="0" smtClean="0"/>
              <a:t>You must start with a </a:t>
            </a:r>
            <a:r>
              <a:rPr lang="en-US" b="1" u="sng" dirty="0" smtClean="0"/>
              <a:t>hook</a:t>
            </a:r>
            <a:r>
              <a:rPr lang="en-US" dirty="0" smtClean="0"/>
              <a:t> to grab the audience’ attention.  It must be related to your topic.  You could use a statistic, an interesting fact, a quote, a question, or a strong statement. </a:t>
            </a:r>
          </a:p>
          <a:p>
            <a:pPr>
              <a:buFont typeface="Arial" pitchFamily="34" charset="0"/>
              <a:buChar char="•"/>
            </a:pPr>
            <a:r>
              <a:rPr lang="en-US" dirty="0" smtClean="0"/>
              <a:t>You must provide some </a:t>
            </a:r>
            <a:r>
              <a:rPr lang="en-US" b="1" u="sng" dirty="0" smtClean="0"/>
              <a:t>background information </a:t>
            </a:r>
            <a:r>
              <a:rPr lang="en-US" dirty="0" smtClean="0"/>
              <a:t>regarding your topic.  This is just like in your expository essay. You provide the most basic information the audience would need to have a better grasp of your chosen topic.  This information is NOT the points of discussion.</a:t>
            </a:r>
          </a:p>
          <a:p>
            <a:pPr>
              <a:buFont typeface="Arial" pitchFamily="34" charset="0"/>
              <a:buChar char="•"/>
            </a:pPr>
            <a:r>
              <a:rPr lang="en-US" dirty="0" smtClean="0"/>
              <a:t>You must end your introduction with a</a:t>
            </a:r>
            <a:r>
              <a:rPr lang="en-US" b="1" u="sng" dirty="0" smtClean="0"/>
              <a:t> thesis statement</a:t>
            </a:r>
            <a:r>
              <a:rPr lang="en-US" dirty="0" smtClean="0"/>
              <a:t>.  This is one sentence in length and follows the following formula: </a:t>
            </a:r>
          </a:p>
          <a:p>
            <a:pPr lvl="1">
              <a:buFont typeface="Arial" pitchFamily="34" charset="0"/>
              <a:buChar char="•"/>
            </a:pPr>
            <a:r>
              <a:rPr lang="en-US" sz="2400" b="1" dirty="0" smtClean="0"/>
              <a:t>Topic + Opinion/Claim + Points of discussion</a:t>
            </a:r>
          </a:p>
          <a:p>
            <a:pPr lvl="1"/>
            <a:r>
              <a:rPr lang="en-US" sz="2200" dirty="0" smtClean="0"/>
              <a:t>Your thesis must be clear and parallel. You do NOT bring up the counter argument at all in this statement—you  only focus on YOUR side of the argument.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458200" cy="664464"/>
          </a:xfrm>
        </p:spPr>
        <p:txBody>
          <a:bodyPr/>
          <a:lstStyle/>
          <a:p>
            <a:pPr algn="ctr"/>
            <a:r>
              <a:rPr lang="en-US" dirty="0" smtClean="0"/>
              <a:t>Supporting Body Paragraphs</a:t>
            </a:r>
            <a:endParaRPr lang="en-US" dirty="0"/>
          </a:p>
        </p:txBody>
      </p:sp>
      <p:sp>
        <p:nvSpPr>
          <p:cNvPr id="3" name="Text Placeholder 2"/>
          <p:cNvSpPr>
            <a:spLocks noGrp="1"/>
          </p:cNvSpPr>
          <p:nvPr>
            <p:ph type="body" idx="1"/>
          </p:nvPr>
        </p:nvSpPr>
        <p:spPr>
          <a:xfrm>
            <a:off x="530352" y="1295400"/>
            <a:ext cx="7772400" cy="5562600"/>
          </a:xfrm>
        </p:spPr>
        <p:txBody>
          <a:bodyPr>
            <a:normAutofit fontScale="92500" lnSpcReduction="10000"/>
          </a:bodyPr>
          <a:lstStyle/>
          <a:p>
            <a:pPr>
              <a:buFont typeface="Arial" pitchFamily="34" charset="0"/>
              <a:buChar char="•"/>
            </a:pPr>
            <a:r>
              <a:rPr lang="en-US" dirty="0" smtClean="0"/>
              <a:t>You must start every body paragraph with a </a:t>
            </a:r>
            <a:r>
              <a:rPr lang="en-US" b="1" dirty="0" smtClean="0"/>
              <a:t>topic sentence</a:t>
            </a:r>
            <a:r>
              <a:rPr lang="en-US" dirty="0" smtClean="0"/>
              <a:t>.  This is one sentence in length, and it states what the paragraph will discuss. Every body paragraph must be in the order you listed in your thesis statement. </a:t>
            </a:r>
          </a:p>
          <a:p>
            <a:pPr>
              <a:buFont typeface="Arial" pitchFamily="34" charset="0"/>
              <a:buChar char="•"/>
            </a:pPr>
            <a:r>
              <a:rPr lang="en-US" dirty="0" smtClean="0"/>
              <a:t>You, then, provide </a:t>
            </a:r>
            <a:r>
              <a:rPr lang="en-US" b="1" dirty="0" smtClean="0"/>
              <a:t>evidence</a:t>
            </a:r>
            <a:r>
              <a:rPr lang="en-US" dirty="0" smtClean="0"/>
              <a:t>.  This is the quotes you found.  Use direct quotes because you will be less likely to accidentally plagiarize.   You must use an in-text citation after EVERY piece of evidence you use/end of the sentence where the evidence is used. </a:t>
            </a:r>
          </a:p>
          <a:p>
            <a:pPr>
              <a:buFont typeface="Arial" pitchFamily="34" charset="0"/>
              <a:buChar char="•"/>
            </a:pPr>
            <a:r>
              <a:rPr lang="en-US" dirty="0" smtClean="0"/>
              <a:t>After every piece of evidence you provide, you must provide the </a:t>
            </a:r>
            <a:r>
              <a:rPr lang="en-US" b="1" dirty="0" smtClean="0"/>
              <a:t>warrant</a:t>
            </a:r>
            <a:r>
              <a:rPr lang="en-US" dirty="0" smtClean="0"/>
              <a:t>.   Here, you explain how your evidence supports the topic sentence.</a:t>
            </a:r>
          </a:p>
          <a:p>
            <a:pPr>
              <a:buFont typeface="Arial" pitchFamily="34" charset="0"/>
              <a:buChar char="•"/>
            </a:pPr>
            <a:r>
              <a:rPr lang="en-US" dirty="0" smtClean="0"/>
              <a:t>Once you explain how the quotes support your topic sentence, you must provide the </a:t>
            </a:r>
            <a:r>
              <a:rPr lang="en-US" b="1" dirty="0" smtClean="0"/>
              <a:t>backing</a:t>
            </a:r>
            <a:r>
              <a:rPr lang="en-US" dirty="0" smtClean="0"/>
              <a:t>. So, you must explain how all of this information supports your thesis.  </a:t>
            </a:r>
          </a:p>
          <a:p>
            <a:pPr>
              <a:buFont typeface="Arial" pitchFamily="34" charset="0"/>
              <a:buChar char="•"/>
            </a:pPr>
            <a:r>
              <a:rPr lang="en-US" dirty="0" smtClean="0"/>
              <a:t>Once you have finished providing your evidence, warrants, and backings, you end each body paragraph with a </a:t>
            </a:r>
            <a:r>
              <a:rPr lang="en-US" b="1" dirty="0" smtClean="0"/>
              <a:t>clincher</a:t>
            </a:r>
            <a:r>
              <a:rPr lang="en-US" dirty="0" smtClean="0"/>
              <a:t>.  Here, you summarize (in one sentence) the paragraph’s point and transition into the next idea.  This will help your essay flow. </a:t>
            </a:r>
          </a:p>
          <a:p>
            <a:pPr>
              <a:buFont typeface="Arial" pitchFamily="34" charset="0"/>
              <a:buChar cha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772400" cy="697992"/>
          </a:xfrm>
        </p:spPr>
        <p:txBody>
          <a:bodyPr/>
          <a:lstStyle/>
          <a:p>
            <a:pPr algn="ctr"/>
            <a:r>
              <a:rPr lang="en-US" dirty="0" smtClean="0"/>
              <a:t>The Counter Argument </a:t>
            </a:r>
            <a:endParaRPr lang="en-US" dirty="0"/>
          </a:p>
        </p:txBody>
      </p:sp>
      <p:sp>
        <p:nvSpPr>
          <p:cNvPr id="3" name="Text Placeholder 2"/>
          <p:cNvSpPr>
            <a:spLocks noGrp="1"/>
          </p:cNvSpPr>
          <p:nvPr>
            <p:ph type="body" idx="1"/>
          </p:nvPr>
        </p:nvSpPr>
        <p:spPr>
          <a:xfrm>
            <a:off x="530352" y="1295400"/>
            <a:ext cx="7772400" cy="5562600"/>
          </a:xfrm>
        </p:spPr>
        <p:txBody>
          <a:bodyPr/>
          <a:lstStyle/>
          <a:p>
            <a:pPr>
              <a:buFont typeface="Arial" pitchFamily="34" charset="0"/>
              <a:buChar char="•"/>
            </a:pPr>
            <a:r>
              <a:rPr lang="en-US" dirty="0" smtClean="0"/>
              <a:t>Your counter argument paragraph must start with a </a:t>
            </a:r>
            <a:r>
              <a:rPr lang="en-US" b="1" dirty="0" smtClean="0"/>
              <a:t>topic sentence</a:t>
            </a:r>
            <a:r>
              <a:rPr lang="en-US" dirty="0" smtClean="0"/>
              <a:t>.  Here, you state what the other side might argue. This is only ONE point they could use against you. </a:t>
            </a:r>
          </a:p>
          <a:p>
            <a:pPr>
              <a:buFont typeface="Arial" pitchFamily="34" charset="0"/>
              <a:buChar char="•"/>
            </a:pPr>
            <a:r>
              <a:rPr lang="en-US" dirty="0" smtClean="0"/>
              <a:t>Next, you provide the </a:t>
            </a:r>
            <a:r>
              <a:rPr lang="en-US" b="1" dirty="0" smtClean="0"/>
              <a:t>rebuttal.   </a:t>
            </a:r>
            <a:r>
              <a:rPr lang="en-US" dirty="0" smtClean="0"/>
              <a:t>Here, you provide evidence (that you have NOT used already) to WEAKEN the opposing side’s point.  </a:t>
            </a:r>
          </a:p>
          <a:p>
            <a:pPr lvl="1">
              <a:buFont typeface="Arial" pitchFamily="34" charset="0"/>
              <a:buChar char="•"/>
            </a:pPr>
            <a:r>
              <a:rPr lang="en-US" sz="2200" dirty="0" smtClean="0"/>
              <a:t>For every piece of evidence, you must provide a </a:t>
            </a:r>
            <a:r>
              <a:rPr lang="en-US" sz="2200" b="1" dirty="0" smtClean="0"/>
              <a:t>warrant and backing</a:t>
            </a:r>
            <a:r>
              <a:rPr lang="en-US" sz="2200" dirty="0" smtClean="0"/>
              <a:t>—just like your supporting body paragraphs.   The only difference here is that you are showing how your argument is stronger. </a:t>
            </a:r>
          </a:p>
          <a:p>
            <a:pPr lvl="1">
              <a:buFont typeface="Arial" pitchFamily="34" charset="0"/>
              <a:buChar char="•"/>
            </a:pPr>
            <a:r>
              <a:rPr lang="en-US" sz="2200" dirty="0" smtClean="0"/>
              <a:t>Once you are done with your rebuttal, you end the paragraph with a </a:t>
            </a:r>
            <a:r>
              <a:rPr lang="en-US" sz="2200" b="1" dirty="0" smtClean="0"/>
              <a:t>clincher sentence</a:t>
            </a:r>
            <a:r>
              <a:rPr lang="en-US" sz="2200" dirty="0" smtClean="0"/>
              <a:t>.  This is done the exact same way as your supporting body paragraphs.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763000" cy="850392"/>
          </a:xfrm>
        </p:spPr>
        <p:txBody>
          <a:bodyPr/>
          <a:lstStyle/>
          <a:p>
            <a:r>
              <a:rPr lang="en-US" dirty="0" smtClean="0"/>
              <a:t>How Do I Organize My Essay?</a:t>
            </a:r>
            <a:endParaRPr lang="en-US" dirty="0"/>
          </a:p>
        </p:txBody>
      </p:sp>
      <p:sp>
        <p:nvSpPr>
          <p:cNvPr id="3" name="Text Placeholder 2"/>
          <p:cNvSpPr>
            <a:spLocks noGrp="1"/>
          </p:cNvSpPr>
          <p:nvPr>
            <p:ph type="body" idx="1"/>
          </p:nvPr>
        </p:nvSpPr>
        <p:spPr>
          <a:xfrm>
            <a:off x="530352" y="1524000"/>
            <a:ext cx="7772400" cy="2819400"/>
          </a:xfrm>
        </p:spPr>
        <p:txBody>
          <a:bodyPr numCol="1">
            <a:normAutofit/>
          </a:bodyPr>
          <a:lstStyle/>
          <a:p>
            <a:r>
              <a:rPr lang="en-US" dirty="0" smtClean="0"/>
              <a:t>Your essay must always start with the introduction. </a:t>
            </a:r>
          </a:p>
          <a:p>
            <a:r>
              <a:rPr lang="en-US" dirty="0" smtClean="0"/>
              <a:t>After your introduction paragraph, you could do ONE of TWO things: You can start with your supporting body paragraphs OR you can state your counter argument paragraph.  MOST people tend to save their counter argument paragraph for last (after their supporting paragraphs and right before the conclusion). </a:t>
            </a:r>
          </a:p>
          <a:p>
            <a:r>
              <a:rPr lang="en-US" dirty="0" smtClean="0"/>
              <a:t>How does it look?</a:t>
            </a:r>
          </a:p>
        </p:txBody>
      </p:sp>
      <p:sp>
        <p:nvSpPr>
          <p:cNvPr id="4" name="TextBox 3"/>
          <p:cNvSpPr txBox="1"/>
          <p:nvPr/>
        </p:nvSpPr>
        <p:spPr>
          <a:xfrm>
            <a:off x="762000" y="4419600"/>
            <a:ext cx="8001000" cy="2800767"/>
          </a:xfrm>
          <a:prstGeom prst="rect">
            <a:avLst/>
          </a:prstGeom>
          <a:noFill/>
        </p:spPr>
        <p:txBody>
          <a:bodyPr wrap="square" numCol="2" rtlCol="0">
            <a:spAutoFit/>
          </a:bodyPr>
          <a:lstStyle/>
          <a:p>
            <a:r>
              <a:rPr lang="en-US" dirty="0" smtClean="0"/>
              <a:t>EX:	  </a:t>
            </a:r>
            <a:r>
              <a:rPr lang="en-US" sz="2200" dirty="0" smtClean="0"/>
              <a:t>Intro</a:t>
            </a:r>
          </a:p>
          <a:p>
            <a:r>
              <a:rPr lang="en-US" sz="2200" dirty="0" smtClean="0"/>
              <a:t>	Support 1</a:t>
            </a:r>
          </a:p>
          <a:p>
            <a:r>
              <a:rPr lang="en-US" sz="2200" dirty="0" smtClean="0"/>
              <a:t>	Support 2</a:t>
            </a:r>
          </a:p>
          <a:p>
            <a:r>
              <a:rPr lang="en-US" sz="2200" dirty="0" smtClean="0"/>
              <a:t>	Support 3</a:t>
            </a:r>
          </a:p>
          <a:p>
            <a:r>
              <a:rPr lang="en-US" sz="2200" dirty="0" smtClean="0"/>
              <a:t>	Counter Argument</a:t>
            </a:r>
          </a:p>
          <a:p>
            <a:r>
              <a:rPr lang="en-US" sz="2200" dirty="0" smtClean="0"/>
              <a:t>	Conclusion</a:t>
            </a:r>
          </a:p>
          <a:p>
            <a:endParaRPr lang="en-US" sz="2200" dirty="0"/>
          </a:p>
          <a:p>
            <a:endParaRPr lang="en-US" sz="2200" dirty="0" smtClean="0"/>
          </a:p>
          <a:p>
            <a:r>
              <a:rPr lang="en-US" sz="2200" dirty="0" smtClean="0"/>
              <a:t>	Intro</a:t>
            </a:r>
          </a:p>
          <a:p>
            <a:r>
              <a:rPr lang="en-US" sz="2200" dirty="0" smtClean="0"/>
              <a:t>	Counter Argument</a:t>
            </a:r>
          </a:p>
          <a:p>
            <a:r>
              <a:rPr lang="en-US" sz="2200" dirty="0" smtClean="0"/>
              <a:t>	Support 1</a:t>
            </a:r>
          </a:p>
          <a:p>
            <a:r>
              <a:rPr lang="en-US" sz="2200" dirty="0" smtClean="0"/>
              <a:t>	Support 2</a:t>
            </a:r>
          </a:p>
          <a:p>
            <a:r>
              <a:rPr lang="en-US" sz="2200" dirty="0" smtClean="0"/>
              <a:t>	Support 3</a:t>
            </a:r>
          </a:p>
          <a:p>
            <a:r>
              <a:rPr lang="en-US" sz="2200" dirty="0" smtClean="0"/>
              <a:t>	Conclusion</a:t>
            </a: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7772400" cy="740664"/>
          </a:xfrm>
        </p:spPr>
        <p:txBody>
          <a:bodyPr/>
          <a:lstStyle/>
          <a:p>
            <a:pPr algn="ctr"/>
            <a:r>
              <a:rPr lang="en-US" dirty="0" smtClean="0"/>
              <a:t>Things to Remember</a:t>
            </a:r>
            <a:endParaRPr lang="en-US" dirty="0"/>
          </a:p>
        </p:txBody>
      </p:sp>
      <p:sp>
        <p:nvSpPr>
          <p:cNvPr id="3" name="Text Placeholder 2"/>
          <p:cNvSpPr>
            <a:spLocks noGrp="1"/>
          </p:cNvSpPr>
          <p:nvPr>
            <p:ph type="body" idx="1"/>
          </p:nvPr>
        </p:nvSpPr>
        <p:spPr>
          <a:xfrm>
            <a:off x="533400" y="1600200"/>
            <a:ext cx="7772400" cy="4876800"/>
          </a:xfrm>
        </p:spPr>
        <p:txBody>
          <a:bodyPr>
            <a:noAutofit/>
          </a:bodyPr>
          <a:lstStyle/>
          <a:p>
            <a:pPr>
              <a:buFont typeface="Arial" pitchFamily="34" charset="0"/>
              <a:buChar char="•"/>
            </a:pPr>
            <a:r>
              <a:rPr lang="en-US" sz="2000" dirty="0" smtClean="0"/>
              <a:t>You must </a:t>
            </a:r>
            <a:r>
              <a:rPr lang="en-US" sz="2000" b="1" dirty="0" smtClean="0"/>
              <a:t>WEAKEN</a:t>
            </a:r>
            <a:r>
              <a:rPr lang="en-US" sz="2000" dirty="0" smtClean="0"/>
              <a:t> the other side’s point. </a:t>
            </a:r>
          </a:p>
          <a:p>
            <a:pPr>
              <a:buFont typeface="Arial" pitchFamily="34" charset="0"/>
              <a:buChar char="•"/>
            </a:pPr>
            <a:r>
              <a:rPr lang="en-US" sz="2000" dirty="0" smtClean="0"/>
              <a:t>You must have</a:t>
            </a:r>
            <a:r>
              <a:rPr lang="en-US" sz="2000" b="1" dirty="0" smtClean="0"/>
              <a:t> transitions </a:t>
            </a:r>
            <a:r>
              <a:rPr lang="en-US" sz="2000" dirty="0" smtClean="0"/>
              <a:t>at the start of  each body paragraph AND throughout your body paragraphs.  This helps your essay flow.  </a:t>
            </a:r>
            <a:endParaRPr lang="en-US" sz="2000" dirty="0" smtClean="0"/>
          </a:p>
          <a:p>
            <a:pPr>
              <a:buFont typeface="Arial" pitchFamily="34" charset="0"/>
              <a:buChar char="•"/>
            </a:pPr>
            <a:r>
              <a:rPr lang="en-US" sz="2000" dirty="0" smtClean="0"/>
              <a:t>Your paper is written </a:t>
            </a:r>
            <a:r>
              <a:rPr lang="en-US" sz="2000" b="1" dirty="0" smtClean="0"/>
              <a:t>FORMALLY</a:t>
            </a:r>
            <a:r>
              <a:rPr lang="en-US" sz="2000" dirty="0" smtClean="0"/>
              <a:t>—no first or second person pronouns allowed!! </a:t>
            </a:r>
            <a:endParaRPr lang="en-US" sz="2000" dirty="0" smtClean="0"/>
          </a:p>
          <a:p>
            <a:pPr>
              <a:buFont typeface="Arial" pitchFamily="34" charset="0"/>
              <a:buChar char="•"/>
            </a:pPr>
            <a:r>
              <a:rPr lang="en-US" sz="2000" dirty="0" smtClean="0"/>
              <a:t>You MUST stick to </a:t>
            </a:r>
            <a:r>
              <a:rPr lang="en-US" sz="2000" b="1" dirty="0" smtClean="0"/>
              <a:t>ONE</a:t>
            </a:r>
            <a:r>
              <a:rPr lang="en-US" sz="2000" dirty="0" smtClean="0"/>
              <a:t> side of an argument and support that side ONLY!  You cannot be in the middle.  </a:t>
            </a:r>
          </a:p>
          <a:p>
            <a:pPr>
              <a:buFont typeface="Arial" pitchFamily="34" charset="0"/>
              <a:buChar char="•"/>
            </a:pPr>
            <a:r>
              <a:rPr lang="en-US" sz="2000" dirty="0" smtClean="0"/>
              <a:t>Sometimes, it’s easier to support the side you found the </a:t>
            </a:r>
            <a:r>
              <a:rPr lang="en-US" sz="2000" b="1" dirty="0" smtClean="0"/>
              <a:t>most evidence</a:t>
            </a:r>
            <a:r>
              <a:rPr lang="en-US" sz="2000" dirty="0" smtClean="0"/>
              <a:t> for rather than trying to argue your feelings. </a:t>
            </a:r>
            <a:endParaRPr lang="en-US" sz="2000" dirty="0" smtClean="0"/>
          </a:p>
          <a:p>
            <a:pPr>
              <a:buFont typeface="Arial" pitchFamily="34" charset="0"/>
              <a:buChar char="•"/>
            </a:pPr>
            <a:r>
              <a:rPr lang="en-US" sz="2000" dirty="0" smtClean="0"/>
              <a:t>You are arguing using </a:t>
            </a:r>
            <a:r>
              <a:rPr lang="en-US" sz="2000" b="1" dirty="0" smtClean="0"/>
              <a:t>FACTS</a:t>
            </a:r>
            <a:r>
              <a:rPr lang="en-US" sz="2000" dirty="0" smtClean="0"/>
              <a:t>—AVOID supporting your points using only opinions and/or religion </a:t>
            </a:r>
            <a:endParaRPr lang="en-US" sz="2000" dirty="0" smtClean="0"/>
          </a:p>
          <a:p>
            <a:pPr>
              <a:buFont typeface="Arial" pitchFamily="34" charset="0"/>
              <a:buChar char="•"/>
            </a:pPr>
            <a:r>
              <a:rPr lang="en-US" sz="2000" dirty="0" smtClean="0"/>
              <a:t>Your topic MUST be </a:t>
            </a:r>
            <a:r>
              <a:rPr lang="en-US" sz="2000" b="1" dirty="0" smtClean="0"/>
              <a:t>debatable</a:t>
            </a:r>
            <a:r>
              <a:rPr lang="en-US" sz="2000" dirty="0" smtClean="0"/>
              <a:t>. It cannot simply be a fact.  You cannot argue facts. </a:t>
            </a: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74192"/>
          </a:xfrm>
        </p:spPr>
        <p:txBody>
          <a:bodyPr/>
          <a:lstStyle/>
          <a:p>
            <a:pPr algn="ctr"/>
            <a:r>
              <a:rPr lang="en-US" dirty="0" smtClean="0"/>
              <a:t>Reliable Sources</a:t>
            </a:r>
            <a:endParaRPr lang="en-US" dirty="0"/>
          </a:p>
        </p:txBody>
      </p:sp>
      <p:sp>
        <p:nvSpPr>
          <p:cNvPr id="3" name="Text Placeholder 2"/>
          <p:cNvSpPr>
            <a:spLocks noGrp="1"/>
          </p:cNvSpPr>
          <p:nvPr>
            <p:ph type="body" idx="1"/>
          </p:nvPr>
        </p:nvSpPr>
        <p:spPr>
          <a:xfrm>
            <a:off x="530352" y="1447800"/>
            <a:ext cx="7772400" cy="5181600"/>
          </a:xfrm>
        </p:spPr>
        <p:txBody>
          <a:bodyPr>
            <a:normAutofit/>
          </a:bodyPr>
          <a:lstStyle/>
          <a:p>
            <a:r>
              <a:rPr lang="en-US" sz="4000" dirty="0" smtClean="0"/>
              <a:t>You must </a:t>
            </a:r>
            <a:r>
              <a:rPr lang="en-US" sz="4000" b="1" u="sng" dirty="0" smtClean="0"/>
              <a:t>evaluate </a:t>
            </a:r>
            <a:r>
              <a:rPr lang="en-US" sz="4000" dirty="0" smtClean="0"/>
              <a:t>your sources.  Not everything you read/find is going to be reliable.  Your audience needs to trust you; therefore, you need to have facts/information from trusted sources. </a:t>
            </a:r>
          </a:p>
          <a:p>
            <a:endParaRPr lang="en-US" sz="3200" dirty="0" smtClean="0"/>
          </a:p>
          <a:p>
            <a:endParaRPr lang="en-US"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175</TotalTime>
  <Words>1111</Words>
  <Application>Microsoft Office PowerPoint</Application>
  <PresentationFormat>On-screen Show (4:3)</PresentationFormat>
  <Paragraphs>73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Argumentative Writing</vt:lpstr>
      <vt:lpstr>What Is an Argumentative Essay?</vt:lpstr>
      <vt:lpstr>Parts of an Argument</vt:lpstr>
      <vt:lpstr>The Introduction</vt:lpstr>
      <vt:lpstr>Supporting Body Paragraphs</vt:lpstr>
      <vt:lpstr>The Counter Argument </vt:lpstr>
      <vt:lpstr>How Do I Organize My Essay?</vt:lpstr>
      <vt:lpstr>Things to Remember</vt:lpstr>
      <vt:lpstr>Reliable Sources</vt:lpstr>
      <vt:lpstr>How Do I Know If It’s a Reliable Source?</vt:lpstr>
      <vt:lpstr>                 BE CAREFUL WHEN EVALUATING INTERNET SOURCES!!  NEVER use websites where an author cannot be determined, unless the site is associated with a reputable institution such as a respected university, a credible media outlet, government program or department, or well-known non-government organizations.    Beware sites like Wikipedia, which are collaboratively developed by users.  Because anyone can add or change content, the validity of information on such sites may not meet the standards for academic research.   </vt:lpstr>
      <vt:lpstr>What Are Good Databases I Can Use?</vt:lpstr>
    </vt:vector>
  </TitlesOfParts>
  <Company>Dwight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Argumentative Writing</dc:title>
  <dc:creator>pappasd</dc:creator>
  <cp:lastModifiedBy>pappasd</cp:lastModifiedBy>
  <cp:revision>18</cp:revision>
  <dcterms:created xsi:type="dcterms:W3CDTF">2016-10-19T14:07:09Z</dcterms:created>
  <dcterms:modified xsi:type="dcterms:W3CDTF">2016-10-19T17:02:49Z</dcterms:modified>
</cp:coreProperties>
</file>